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5"/>
  </p:notesMasterIdLst>
  <p:sldIdLst>
    <p:sldId id="256" r:id="rId2"/>
    <p:sldId id="285" r:id="rId3"/>
    <p:sldId id="286" r:id="rId4"/>
    <p:sldId id="259" r:id="rId5"/>
    <p:sldId id="293" r:id="rId6"/>
    <p:sldId id="287" r:id="rId7"/>
    <p:sldId id="258" r:id="rId8"/>
    <p:sldId id="290" r:id="rId9"/>
    <p:sldId id="288" r:id="rId10"/>
    <p:sldId id="289" r:id="rId11"/>
    <p:sldId id="291" r:id="rId12"/>
    <p:sldId id="292" r:id="rId13"/>
    <p:sldId id="264" r:id="rId14"/>
    <p:sldId id="277" r:id="rId15"/>
    <p:sldId id="281" r:id="rId16"/>
    <p:sldId id="282" r:id="rId17"/>
    <p:sldId id="278" r:id="rId18"/>
    <p:sldId id="283" r:id="rId19"/>
    <p:sldId id="280" r:id="rId20"/>
    <p:sldId id="270" r:id="rId21"/>
    <p:sldId id="279" r:id="rId22"/>
    <p:sldId id="275" r:id="rId23"/>
    <p:sldId id="276" r:id="rId24"/>
  </p:sldIdLst>
  <p:sldSz cx="12192000" cy="6858000"/>
  <p:notesSz cx="6858000" cy="12192000"/>
  <p:embeddedFontLst>
    <p:embeddedFont>
      <p:font typeface="Barlow" panose="00000500000000000000" pitchFamily="2" charset="0"/>
      <p:regular r:id="rId26"/>
      <p:bold r:id="rId27"/>
      <p:italic r:id="rId28"/>
      <p:boldItalic r:id="rId29"/>
    </p:embeddedFont>
    <p:embeddedFont>
      <p:font typeface="Spline Sans Bold" panose="020B0604020202020204" charset="0"/>
      <p:regular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3" d="100"/>
          <a:sy n="63" d="100"/>
        </p:scale>
        <p:origin x="780" y="5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359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76247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110418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786751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35662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958045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854742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844120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17044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960417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29.png"/><Relationship Id="rId7" Type="http://schemas.openxmlformats.org/officeDocument/2006/relationships/image" Target="../media/image33.svg"/><Relationship Id="rId12"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sv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1.png"/><Relationship Id="rId7" Type="http://schemas.openxmlformats.org/officeDocument/2006/relationships/image" Target="../media/image7.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1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8.png"/></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svg"/><Relationship Id="rId9" Type="http://schemas.openxmlformats.org/officeDocument/2006/relationships/image" Target="../media/image75.svg"/></Relationships>
</file>

<file path=ppt/slides/_rels/slide1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svg"/><Relationship Id="rId5" Type="http://schemas.openxmlformats.org/officeDocument/2006/relationships/image" Target="../media/image81.sv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734200" y="2353171"/>
            <a:ext cx="6151409" cy="1165423"/>
          </a:xfrm>
          <a:prstGeom prst="rect">
            <a:avLst/>
          </a:prstGeom>
          <a:noFill/>
          <a:ln/>
        </p:spPr>
        <p:txBody>
          <a:bodyPr wrap="square" lIns="0" tIns="0" rIns="0" bIns="0" rtlCol="0" anchor="t">
            <a:normAutofit/>
          </a:bodyPr>
          <a:lstStyle/>
          <a:p>
            <a:pPr marL="0" indent="0" algn="l">
              <a:lnSpc>
                <a:spcPct val="104000"/>
              </a:lnSpc>
              <a:buNone/>
            </a:pPr>
            <a:r>
              <a:rPr lang="en-US" sz="3650" b="1" dirty="0">
                <a:solidFill>
                  <a:srgbClr val="F0FCFF"/>
                </a:solidFill>
                <a:latin typeface="Spline Sans Bold" pitchFamily="34" charset="0"/>
                <a:ea typeface="Spline Sans Bold" pitchFamily="34" charset="-122"/>
                <a:cs typeface="Spline Sans Bold" pitchFamily="34" charset="-120"/>
              </a:rPr>
              <a:t>India Exclusive Brand Representation Platform</a:t>
            </a:r>
            <a:endParaRPr lang="en-US" sz="3650" dirty="0"/>
          </a:p>
        </p:txBody>
      </p:sp>
      <p:sp>
        <p:nvSpPr>
          <p:cNvPr id="4" name="Text 1"/>
          <p:cNvSpPr/>
          <p:nvPr/>
        </p:nvSpPr>
        <p:spPr>
          <a:xfrm>
            <a:off x="734200" y="3833217"/>
            <a:ext cx="6151409" cy="671513"/>
          </a:xfrm>
          <a:prstGeom prst="rect">
            <a:avLst/>
          </a:prstGeom>
          <a:noFill/>
          <a:ln/>
        </p:spPr>
        <p:txBody>
          <a:bodyPr wrap="square" lIns="0" tIns="0" rIns="0" bIns="0" rtlCol="0" anchor="t">
            <a:normAutofit fontScale="92500"/>
          </a:bodyPr>
          <a:lstStyle/>
          <a:p>
            <a:pPr>
              <a:lnSpc>
                <a:spcPct val="133000"/>
              </a:lnSpc>
            </a:pPr>
            <a:r>
              <a:rPr lang="en-US" sz="1650" dirty="0">
                <a:solidFill>
                  <a:srgbClr val="E0E4E6"/>
                </a:solidFill>
                <a:latin typeface="Barlow" pitchFamily="34" charset="0"/>
                <a:ea typeface="Barlow" pitchFamily="34" charset="-122"/>
                <a:cs typeface="Barlow" pitchFamily="34" charset="-120"/>
              </a:rPr>
              <a:t>Connecting world-class international brands with India's most ambitious branded real estate opportunities </a:t>
            </a:r>
            <a:r>
              <a:rPr lang="en-US" sz="1600" dirty="0">
                <a:solidFill>
                  <a:srgbClr val="E0E4E6"/>
                </a:solidFill>
                <a:latin typeface="Barlow" pitchFamily="34" charset="0"/>
              </a:rPr>
              <a:t>across India's most dynamic cities.</a:t>
            </a:r>
          </a:p>
          <a:p>
            <a:pPr marL="0" indent="0" algn="l">
              <a:lnSpc>
                <a:spcPct val="133000"/>
              </a:lnSpc>
              <a:buNone/>
            </a:pPr>
            <a:endParaRPr lang="en-US" sz="1650" dirty="0"/>
          </a:p>
        </p:txBody>
      </p:sp>
    </p:spTree>
    <p:extLst>
      <p:ext uri="{BB962C8B-B14F-4D97-AF65-F5344CB8AC3E}">
        <p14:creationId xmlns:p14="http://schemas.microsoft.com/office/powerpoint/2010/main" val="1877434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1208980"/>
            <a:ext cx="2649273" cy="254992"/>
          </a:xfrm>
          <a:prstGeom prst="rect">
            <a:avLst/>
          </a:prstGeom>
          <a:noFill/>
          <a:ln/>
        </p:spPr>
        <p:txBody>
          <a:bodyPr wrap="none" lIns="0" tIns="0" rIns="0" bIns="0" rtlCol="0" anchor="t"/>
          <a:lstStyle/>
          <a:p>
            <a:pPr marL="0" indent="0" algn="l">
              <a:lnSpc>
                <a:spcPct val="104000"/>
              </a:lnSpc>
              <a:buNone/>
            </a:pPr>
            <a:r>
              <a:rPr lang="en-US" sz="1600" b="1" dirty="0">
                <a:solidFill>
                  <a:srgbClr val="F0FCFF"/>
                </a:solidFill>
                <a:latin typeface="Spline Sans Bold" pitchFamily="34" charset="0"/>
                <a:ea typeface="Spline Sans Bold" pitchFamily="34" charset="-122"/>
                <a:cs typeface="Spline Sans Bold" pitchFamily="34" charset="-120"/>
              </a:rPr>
              <a:t>The Big Picture</a:t>
            </a:r>
            <a:endParaRPr lang="en-US" sz="1600" dirty="0"/>
          </a:p>
        </p:txBody>
      </p:sp>
      <p:sp>
        <p:nvSpPr>
          <p:cNvPr id="3" name="Text 1"/>
          <p:cNvSpPr/>
          <p:nvPr/>
        </p:nvSpPr>
        <p:spPr>
          <a:xfrm>
            <a:off x="734300" y="1537395"/>
            <a:ext cx="4688961" cy="509984"/>
          </a:xfrm>
          <a:prstGeom prst="rect">
            <a:avLst/>
          </a:prstGeom>
          <a:noFill/>
          <a:ln/>
        </p:spPr>
        <p:txBody>
          <a:bodyPr wrap="none" lIns="0" tIns="0" rIns="0" bIns="0" rtlCol="0" anchor="t"/>
          <a:lstStyle/>
          <a:p>
            <a:pPr marL="0" indent="0" algn="l">
              <a:lnSpc>
                <a:spcPct val="104000"/>
              </a:lnSpc>
              <a:buNone/>
            </a:pPr>
            <a:r>
              <a:rPr lang="en-US" sz="3200" b="1" dirty="0">
                <a:solidFill>
                  <a:srgbClr val="F0FCFF"/>
                </a:solidFill>
                <a:latin typeface="Spline Sans Bold" pitchFamily="34" charset="0"/>
                <a:ea typeface="Spline Sans Bold" pitchFamily="34" charset="-122"/>
                <a:cs typeface="Spline Sans Bold" pitchFamily="34" charset="-120"/>
              </a:rPr>
              <a:t>Executive Summary</a:t>
            </a:r>
            <a:endParaRPr lang="en-US" sz="3200" dirty="0"/>
          </a:p>
        </p:txBody>
      </p:sp>
      <p:sp>
        <p:nvSpPr>
          <p:cNvPr id="4" name="Text 2"/>
          <p:cNvSpPr/>
          <p:nvPr/>
        </p:nvSpPr>
        <p:spPr>
          <a:xfrm>
            <a:off x="734300" y="2322711"/>
            <a:ext cx="10723096" cy="881062"/>
          </a:xfrm>
          <a:prstGeom prst="rect">
            <a:avLst/>
          </a:prstGeom>
          <a:noFill/>
          <a:ln/>
        </p:spPr>
        <p:txBody>
          <a:bodyPr wrap="square" lIns="0" tIns="0" rIns="0" bIns="0" rtlCol="0" anchor="t">
            <a:normAutofit/>
          </a:bodyPr>
          <a:lstStyle/>
          <a:p>
            <a:pPr marL="0" indent="0" algn="l">
              <a:lnSpc>
                <a:spcPct val="133000"/>
              </a:lnSpc>
              <a:buNone/>
            </a:pPr>
            <a:r>
              <a:rPr lang="en-US" sz="1400" dirty="0">
                <a:solidFill>
                  <a:srgbClr val="E0E4E6"/>
                </a:solidFill>
                <a:latin typeface="Barlow" pitchFamily="34" charset="0"/>
                <a:ea typeface="Barlow" pitchFamily="34" charset="-122"/>
                <a:cs typeface="Barlow" pitchFamily="34" charset="-120"/>
              </a:rPr>
              <a:t>India is rapidly emerging as one of the world's fastest-growing branded residence markets. Branded homes are redefining luxury across Indian cities, with India now accounting for </a:t>
            </a:r>
            <a:r>
              <a:rPr lang="en-US" sz="1400" b="1" dirty="0">
                <a:solidFill>
                  <a:srgbClr val="E0E4E6"/>
                </a:solidFill>
                <a:latin typeface="Barlow" pitchFamily="34" charset="0"/>
                <a:ea typeface="Barlow" pitchFamily="34" charset="-122"/>
                <a:cs typeface="Barlow" pitchFamily="34" charset="-120"/>
              </a:rPr>
              <a:t>4% of global branded residences</a:t>
            </a:r>
            <a:r>
              <a:rPr lang="en-US" sz="1400" dirty="0">
                <a:solidFill>
                  <a:srgbClr val="E0E4E6"/>
                </a:solidFill>
                <a:latin typeface="Barlow" pitchFamily="34" charset="0"/>
                <a:ea typeface="Barlow" pitchFamily="34" charset="-122"/>
                <a:cs typeface="Barlow" pitchFamily="34" charset="-120"/>
              </a:rPr>
              <a:t> — placing it among the world's </a:t>
            </a:r>
            <a:r>
              <a:rPr lang="en-US" sz="1400" b="1" dirty="0">
                <a:solidFill>
                  <a:srgbClr val="E0E4E6"/>
                </a:solidFill>
                <a:latin typeface="Barlow" pitchFamily="34" charset="0"/>
                <a:ea typeface="Barlow" pitchFamily="34" charset="-122"/>
                <a:cs typeface="Barlow" pitchFamily="34" charset="-120"/>
              </a:rPr>
              <a:t>top 6 markets</a:t>
            </a:r>
            <a:r>
              <a:rPr lang="en-US" sz="1400" dirty="0">
                <a:solidFill>
                  <a:srgbClr val="E0E4E6"/>
                </a:solidFill>
                <a:latin typeface="Barlow" pitchFamily="34" charset="0"/>
                <a:ea typeface="Barlow" pitchFamily="34" charset="-122"/>
                <a:cs typeface="Barlow" pitchFamily="34" charset="-120"/>
              </a:rPr>
              <a:t>. This trend mirrors the rise of a new generation of affluent homebuyers who seek not just a home, but a lifestyle backed by global brand trust.</a:t>
            </a:r>
            <a:endParaRPr lang="en-US" sz="1400" dirty="0"/>
          </a:p>
        </p:txBody>
      </p:sp>
      <p:sp>
        <p:nvSpPr>
          <p:cNvPr id="5" name="Shape 3"/>
          <p:cNvSpPr/>
          <p:nvPr/>
        </p:nvSpPr>
        <p:spPr>
          <a:xfrm>
            <a:off x="734300" y="3410248"/>
            <a:ext cx="3451932" cy="2238772"/>
          </a:xfrm>
          <a:prstGeom prst="roundRect">
            <a:avLst>
              <a:gd name="adj" fmla="val 12300"/>
            </a:avLst>
          </a:prstGeom>
          <a:solidFill>
            <a:srgbClr val="0A081B"/>
          </a:solidFill>
          <a:ln w="19050">
            <a:solidFill>
              <a:srgbClr val="16FFBB"/>
            </a:solidFill>
            <a:prstDash val="solid"/>
          </a:ln>
        </p:spPr>
        <p:txBody>
          <a:bodyPr/>
          <a:lstStyle/>
          <a:p>
            <a:endParaRPr lang="en-IN"/>
          </a:p>
        </p:txBody>
      </p:sp>
      <p:sp>
        <p:nvSpPr>
          <p:cNvPr id="6" name="Text 4"/>
          <p:cNvSpPr/>
          <p:nvPr/>
        </p:nvSpPr>
        <p:spPr>
          <a:xfrm>
            <a:off x="936899" y="3612852"/>
            <a:ext cx="2039688" cy="254992"/>
          </a:xfrm>
          <a:prstGeom prst="rect">
            <a:avLst/>
          </a:prstGeom>
          <a:noFill/>
          <a:ln/>
        </p:spPr>
        <p:txBody>
          <a:bodyPr wrap="none" lIns="0" tIns="0" rIns="0" bIns="0" rtlCol="0" anchor="t"/>
          <a:lstStyle/>
          <a:p>
            <a:pPr marL="0" indent="0" algn="l">
              <a:lnSpc>
                <a:spcPct val="104000"/>
              </a:lnSpc>
              <a:buNone/>
            </a:pPr>
            <a:r>
              <a:rPr lang="en-US" sz="1600" b="1" dirty="0">
                <a:solidFill>
                  <a:srgbClr val="E0E4E6"/>
                </a:solidFill>
                <a:latin typeface="Spline Sans Bold" pitchFamily="34" charset="0"/>
                <a:ea typeface="Spline Sans Bold" pitchFamily="34" charset="-122"/>
                <a:cs typeface="Spline Sans Bold" pitchFamily="34" charset="-120"/>
              </a:rPr>
              <a:t>A ₹22,800 Cr Market</a:t>
            </a:r>
            <a:endParaRPr lang="en-US" sz="1600" dirty="0"/>
          </a:p>
        </p:txBody>
      </p:sp>
      <p:sp>
        <p:nvSpPr>
          <p:cNvPr id="7" name="Text 5"/>
          <p:cNvSpPr/>
          <p:nvPr/>
        </p:nvSpPr>
        <p:spPr>
          <a:xfrm>
            <a:off x="936899" y="3977977"/>
            <a:ext cx="3046733" cy="1174750"/>
          </a:xfrm>
          <a:prstGeom prst="rect">
            <a:avLst/>
          </a:prstGeom>
          <a:noFill/>
          <a:ln/>
        </p:spPr>
        <p:txBody>
          <a:bodyPr wrap="square" lIns="0" tIns="0" rIns="0" bIns="0" rtlCol="0" anchor="t">
            <a:normAutofit/>
          </a:bodyPr>
          <a:lstStyle/>
          <a:p>
            <a:pPr marL="0" indent="0" algn="l">
              <a:lnSpc>
                <a:spcPct val="133000"/>
              </a:lnSpc>
              <a:buNone/>
            </a:pPr>
            <a:r>
              <a:rPr lang="en-US" sz="1400" dirty="0">
                <a:solidFill>
                  <a:srgbClr val="E0E4E6"/>
                </a:solidFill>
                <a:latin typeface="Barlow" pitchFamily="34" charset="0"/>
                <a:ea typeface="Barlow" pitchFamily="34" charset="-122"/>
                <a:cs typeface="Barlow" pitchFamily="34" charset="-120"/>
              </a:rPr>
              <a:t>The branded residence segment in India is already valued at over ₹22,800 crore and growing at double-digit CAGR across all key metrics.</a:t>
            </a:r>
            <a:endParaRPr lang="en-US" sz="1400" dirty="0"/>
          </a:p>
        </p:txBody>
      </p:sp>
      <p:sp>
        <p:nvSpPr>
          <p:cNvPr id="8" name="Shape 6"/>
          <p:cNvSpPr/>
          <p:nvPr/>
        </p:nvSpPr>
        <p:spPr>
          <a:xfrm>
            <a:off x="4369782" y="3410248"/>
            <a:ext cx="3452032" cy="2238772"/>
          </a:xfrm>
          <a:prstGeom prst="roundRect">
            <a:avLst>
              <a:gd name="adj" fmla="val 12300"/>
            </a:avLst>
          </a:prstGeom>
          <a:solidFill>
            <a:srgbClr val="0A081B"/>
          </a:solidFill>
          <a:ln w="19050">
            <a:solidFill>
              <a:srgbClr val="29DDDA"/>
            </a:solidFill>
            <a:prstDash val="solid"/>
          </a:ln>
        </p:spPr>
        <p:txBody>
          <a:bodyPr/>
          <a:lstStyle/>
          <a:p>
            <a:endParaRPr lang="en-IN"/>
          </a:p>
        </p:txBody>
      </p:sp>
      <p:sp>
        <p:nvSpPr>
          <p:cNvPr id="9" name="Text 7"/>
          <p:cNvSpPr/>
          <p:nvPr/>
        </p:nvSpPr>
        <p:spPr>
          <a:xfrm>
            <a:off x="4572382" y="3612852"/>
            <a:ext cx="2425639" cy="254992"/>
          </a:xfrm>
          <a:prstGeom prst="rect">
            <a:avLst/>
          </a:prstGeom>
          <a:noFill/>
          <a:ln/>
        </p:spPr>
        <p:txBody>
          <a:bodyPr wrap="none" lIns="0" tIns="0" rIns="0" bIns="0" rtlCol="0" anchor="t"/>
          <a:lstStyle/>
          <a:p>
            <a:pPr marL="0" indent="0" algn="l">
              <a:lnSpc>
                <a:spcPct val="104000"/>
              </a:lnSpc>
              <a:buNone/>
            </a:pPr>
            <a:r>
              <a:rPr lang="en-US" sz="1600" b="1" dirty="0">
                <a:solidFill>
                  <a:srgbClr val="E0E4E6"/>
                </a:solidFill>
                <a:latin typeface="Spline Sans Bold" pitchFamily="34" charset="0"/>
                <a:ea typeface="Spline Sans Bold" pitchFamily="34" charset="-122"/>
                <a:cs typeface="Spline Sans Bold" pitchFamily="34" charset="-120"/>
              </a:rPr>
              <a:t>Nationwide Phenomenon</a:t>
            </a:r>
            <a:endParaRPr lang="en-US" sz="1600" dirty="0"/>
          </a:p>
        </p:txBody>
      </p:sp>
      <p:sp>
        <p:nvSpPr>
          <p:cNvPr id="10" name="Text 8"/>
          <p:cNvSpPr/>
          <p:nvPr/>
        </p:nvSpPr>
        <p:spPr>
          <a:xfrm>
            <a:off x="4572382" y="3977977"/>
            <a:ext cx="3046832" cy="1468438"/>
          </a:xfrm>
          <a:prstGeom prst="rect">
            <a:avLst/>
          </a:prstGeom>
          <a:noFill/>
          <a:ln/>
        </p:spPr>
        <p:txBody>
          <a:bodyPr wrap="square" lIns="0" tIns="0" rIns="0" bIns="0" rtlCol="0" anchor="t">
            <a:normAutofit/>
          </a:bodyPr>
          <a:lstStyle/>
          <a:p>
            <a:pPr marL="0" indent="0" algn="l">
              <a:lnSpc>
                <a:spcPct val="133000"/>
              </a:lnSpc>
              <a:buNone/>
            </a:pPr>
            <a:r>
              <a:rPr lang="en-US" sz="1400" dirty="0">
                <a:solidFill>
                  <a:srgbClr val="E0E4E6"/>
                </a:solidFill>
                <a:latin typeface="Barlow" pitchFamily="34" charset="0"/>
                <a:ea typeface="Barlow" pitchFamily="34" charset="-122"/>
                <a:cs typeface="Barlow" pitchFamily="34" charset="-120"/>
              </a:rPr>
              <a:t>Supply and interest are no longer restricted to one or two metros. Branded living is a nationwide movement driven by changing buyer aspirations.</a:t>
            </a:r>
            <a:endParaRPr lang="en-US" sz="1400" dirty="0"/>
          </a:p>
        </p:txBody>
      </p:sp>
      <p:sp>
        <p:nvSpPr>
          <p:cNvPr id="11" name="Shape 9"/>
          <p:cNvSpPr/>
          <p:nvPr/>
        </p:nvSpPr>
        <p:spPr>
          <a:xfrm>
            <a:off x="8005364" y="3410248"/>
            <a:ext cx="3452032" cy="2238772"/>
          </a:xfrm>
          <a:prstGeom prst="roundRect">
            <a:avLst>
              <a:gd name="adj" fmla="val 12300"/>
            </a:avLst>
          </a:prstGeom>
          <a:solidFill>
            <a:srgbClr val="0A081B"/>
          </a:solidFill>
          <a:ln w="19050">
            <a:solidFill>
              <a:srgbClr val="37A7E7"/>
            </a:solidFill>
            <a:prstDash val="solid"/>
          </a:ln>
        </p:spPr>
        <p:txBody>
          <a:bodyPr/>
          <a:lstStyle/>
          <a:p>
            <a:endParaRPr lang="en-IN"/>
          </a:p>
        </p:txBody>
      </p:sp>
      <p:sp>
        <p:nvSpPr>
          <p:cNvPr id="12" name="Text 10"/>
          <p:cNvSpPr/>
          <p:nvPr/>
        </p:nvSpPr>
        <p:spPr>
          <a:xfrm>
            <a:off x="8207963" y="3612852"/>
            <a:ext cx="2039688" cy="254992"/>
          </a:xfrm>
          <a:prstGeom prst="rect">
            <a:avLst/>
          </a:prstGeom>
          <a:noFill/>
          <a:ln/>
        </p:spPr>
        <p:txBody>
          <a:bodyPr wrap="none" lIns="0" tIns="0" rIns="0" bIns="0" rtlCol="0" anchor="t"/>
          <a:lstStyle/>
          <a:p>
            <a:pPr marL="0" indent="0" algn="l">
              <a:lnSpc>
                <a:spcPct val="104000"/>
              </a:lnSpc>
              <a:buNone/>
            </a:pPr>
            <a:r>
              <a:rPr lang="en-US" sz="1600" b="1" dirty="0">
                <a:solidFill>
                  <a:srgbClr val="E0E4E6"/>
                </a:solidFill>
                <a:latin typeface="Spline Sans Bold" pitchFamily="34" charset="0"/>
                <a:ea typeface="Spline Sans Bold" pitchFamily="34" charset="-122"/>
                <a:cs typeface="Spline Sans Bold" pitchFamily="34" charset="-120"/>
              </a:rPr>
              <a:t>Our Platform</a:t>
            </a:r>
            <a:endParaRPr lang="en-US" sz="1600" dirty="0"/>
          </a:p>
        </p:txBody>
      </p:sp>
      <p:sp>
        <p:nvSpPr>
          <p:cNvPr id="13" name="Text 11"/>
          <p:cNvSpPr/>
          <p:nvPr/>
        </p:nvSpPr>
        <p:spPr>
          <a:xfrm>
            <a:off x="8207963" y="3977977"/>
            <a:ext cx="3046832" cy="1468438"/>
          </a:xfrm>
          <a:prstGeom prst="rect">
            <a:avLst/>
          </a:prstGeom>
          <a:noFill/>
          <a:ln/>
        </p:spPr>
        <p:txBody>
          <a:bodyPr wrap="square" lIns="0" tIns="0" rIns="0" bIns="0" rtlCol="0" anchor="t">
            <a:normAutofit/>
          </a:bodyPr>
          <a:lstStyle/>
          <a:p>
            <a:pPr marL="0" indent="0" algn="l">
              <a:lnSpc>
                <a:spcPct val="133000"/>
              </a:lnSpc>
              <a:buNone/>
            </a:pPr>
            <a:r>
              <a:rPr lang="en-US" sz="1400" dirty="0">
                <a:solidFill>
                  <a:srgbClr val="E0E4E6"/>
                </a:solidFill>
                <a:latin typeface="Barlow" pitchFamily="34" charset="0"/>
                <a:ea typeface="Barlow" pitchFamily="34" charset="-122"/>
                <a:cs typeface="Barlow" pitchFamily="34" charset="-120"/>
              </a:rPr>
              <a:t>We propose a dedicated India platform to represent international brands and structure branded real estate opportunities with precision and local expertise.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1011436"/>
            <a:ext cx="2343290" cy="216595"/>
          </a:xfrm>
          <a:prstGeom prst="rect">
            <a:avLst/>
          </a:prstGeom>
          <a:noFill/>
          <a:ln/>
        </p:spPr>
        <p:txBody>
          <a:bodyPr wrap="none" lIns="0" tIns="0" rIns="0" bIns="0" rtlCol="0" anchor="t"/>
          <a:lstStyle/>
          <a:p>
            <a:pPr marL="0" indent="0" algn="l">
              <a:lnSpc>
                <a:spcPct val="104000"/>
              </a:lnSpc>
              <a:buNone/>
            </a:pPr>
            <a:r>
              <a:rPr lang="en-US" sz="1350" b="1" dirty="0">
                <a:solidFill>
                  <a:srgbClr val="F0FCFF"/>
                </a:solidFill>
                <a:latin typeface="Spline Sans Bold" pitchFamily="34" charset="0"/>
                <a:ea typeface="Spline Sans Bold" pitchFamily="34" charset="-122"/>
                <a:cs typeface="Spline Sans Bold" pitchFamily="34" charset="-120"/>
              </a:rPr>
              <a:t>The Investment Case</a:t>
            </a:r>
            <a:endParaRPr lang="en-US" sz="1350" dirty="0"/>
          </a:p>
        </p:txBody>
      </p:sp>
      <p:sp>
        <p:nvSpPr>
          <p:cNvPr id="3" name="Text 1"/>
          <p:cNvSpPr/>
          <p:nvPr/>
        </p:nvSpPr>
        <p:spPr>
          <a:xfrm>
            <a:off x="734300" y="1281013"/>
            <a:ext cx="8050210" cy="433388"/>
          </a:xfrm>
          <a:prstGeom prst="rect">
            <a:avLst/>
          </a:prstGeom>
          <a:noFill/>
          <a:ln/>
        </p:spPr>
        <p:txBody>
          <a:bodyPr wrap="none" lIns="0" tIns="0" rIns="0" bIns="0" rtlCol="0" anchor="t"/>
          <a:lstStyle/>
          <a:p>
            <a:pPr marL="0" indent="0" algn="l">
              <a:lnSpc>
                <a:spcPct val="104000"/>
              </a:lnSpc>
              <a:buNone/>
            </a:pPr>
            <a:r>
              <a:rPr lang="en-US" sz="2700" b="1" dirty="0">
                <a:solidFill>
                  <a:srgbClr val="F0FCFF"/>
                </a:solidFill>
                <a:latin typeface="Spline Sans Bold" pitchFamily="34" charset="0"/>
                <a:ea typeface="Spline Sans Bold" pitchFamily="34" charset="-122"/>
                <a:cs typeface="Spline Sans Bold" pitchFamily="34" charset="-120"/>
              </a:rPr>
              <a:t>Beyond the Brochure: What the Data Suggests</a:t>
            </a:r>
            <a:endParaRPr lang="en-US" sz="2700" dirty="0"/>
          </a:p>
        </p:txBody>
      </p:sp>
      <p:sp>
        <p:nvSpPr>
          <p:cNvPr id="4" name="Text 2"/>
          <p:cNvSpPr/>
          <p:nvPr/>
        </p:nvSpPr>
        <p:spPr>
          <a:xfrm>
            <a:off x="734300" y="1913334"/>
            <a:ext cx="10723096" cy="461963"/>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The numbers tell a compelling story. Across every measurable dimension — supply, project count, market value, and niche categories — branded residences in India are outpacing traditional real estate growth. This is not a short-term spike; it is a structural shift in how affluent Indians choose to live and invest.</a:t>
            </a:r>
            <a:endParaRPr lang="en-US" sz="1200" dirty="0"/>
          </a:p>
        </p:txBody>
      </p:sp>
      <p:sp>
        <p:nvSpPr>
          <p:cNvPr id="5" name="Text 3"/>
          <p:cNvSpPr/>
          <p:nvPr/>
        </p:nvSpPr>
        <p:spPr>
          <a:xfrm>
            <a:off x="1130173" y="2602409"/>
            <a:ext cx="4486758" cy="514945"/>
          </a:xfrm>
          <a:prstGeom prst="rect">
            <a:avLst/>
          </a:prstGeom>
          <a:noFill/>
          <a:ln/>
        </p:spPr>
        <p:txBody>
          <a:bodyPr wrap="none" lIns="0" tIns="0" rIns="0" bIns="0" rtlCol="0" anchor="t"/>
          <a:lstStyle/>
          <a:p>
            <a:pPr marL="0" indent="0" algn="ctr">
              <a:lnSpc>
                <a:spcPct val="83000"/>
              </a:lnSpc>
              <a:buNone/>
            </a:pPr>
            <a:r>
              <a:rPr lang="en-US" sz="4050" b="1" dirty="0">
                <a:solidFill>
                  <a:srgbClr val="E0E4E6"/>
                </a:solidFill>
                <a:latin typeface="Spline Sans Bold" pitchFamily="34" charset="0"/>
                <a:ea typeface="Spline Sans Bold" pitchFamily="34" charset="-122"/>
                <a:cs typeface="Spline Sans Bold" pitchFamily="34" charset="-120"/>
              </a:rPr>
              <a:t>12–18%</a:t>
            </a:r>
            <a:endParaRPr lang="en-US" sz="4050" dirty="0"/>
          </a:p>
        </p:txBody>
      </p:sp>
      <p:sp>
        <p:nvSpPr>
          <p:cNvPr id="6" name="Text 4"/>
          <p:cNvSpPr/>
          <p:nvPr/>
        </p:nvSpPr>
        <p:spPr>
          <a:xfrm>
            <a:off x="2506699" y="3294757"/>
            <a:ext cx="1733705" cy="216595"/>
          </a:xfrm>
          <a:prstGeom prst="rect">
            <a:avLst/>
          </a:prstGeom>
          <a:noFill/>
          <a:ln/>
        </p:spPr>
        <p:txBody>
          <a:bodyPr wrap="none" lIns="0" tIns="0" rIns="0" bIns="0" rtlCol="0" anchor="t"/>
          <a:lstStyle/>
          <a:p>
            <a:pPr marL="0" indent="0" algn="ctr">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Unit Supply CAGR</a:t>
            </a:r>
            <a:endParaRPr lang="en-US" sz="1350" dirty="0"/>
          </a:p>
        </p:txBody>
      </p:sp>
      <p:sp>
        <p:nvSpPr>
          <p:cNvPr id="7" name="Text 5"/>
          <p:cNvSpPr/>
          <p:nvPr/>
        </p:nvSpPr>
        <p:spPr>
          <a:xfrm>
            <a:off x="734300" y="3590925"/>
            <a:ext cx="5278603" cy="461963"/>
          </a:xfrm>
          <a:prstGeom prst="rect">
            <a:avLst/>
          </a:prstGeom>
          <a:noFill/>
          <a:ln/>
        </p:spPr>
        <p:txBody>
          <a:bodyPr wrap="square" lIns="0" tIns="0" rIns="0" bIns="0" rtlCol="0" anchor="t">
            <a:normAutofit/>
          </a:bodyPr>
          <a:lstStyle/>
          <a:p>
            <a:pPr marL="0" indent="0" algn="ctr">
              <a:lnSpc>
                <a:spcPct val="123000"/>
              </a:lnSpc>
              <a:buNone/>
            </a:pPr>
            <a:r>
              <a:rPr lang="en-US" sz="1200" dirty="0">
                <a:solidFill>
                  <a:srgbClr val="E0E4E6"/>
                </a:solidFill>
                <a:latin typeface="Barlow" pitchFamily="34" charset="0"/>
                <a:ea typeface="Barlow" pitchFamily="34" charset="-122"/>
                <a:cs typeface="Barlow" pitchFamily="34" charset="-120"/>
              </a:rPr>
              <a:t>Branded residence unit supply is expanding rapidly, reflecting growing developer and brand confidence in the segment.</a:t>
            </a:r>
            <a:endParaRPr lang="en-US" sz="1200" dirty="0"/>
          </a:p>
        </p:txBody>
      </p:sp>
      <p:sp>
        <p:nvSpPr>
          <p:cNvPr id="8" name="Text 6"/>
          <p:cNvSpPr/>
          <p:nvPr/>
        </p:nvSpPr>
        <p:spPr>
          <a:xfrm>
            <a:off x="6574566" y="2602409"/>
            <a:ext cx="4486857" cy="514945"/>
          </a:xfrm>
          <a:prstGeom prst="rect">
            <a:avLst/>
          </a:prstGeom>
          <a:noFill/>
          <a:ln/>
        </p:spPr>
        <p:txBody>
          <a:bodyPr wrap="none" lIns="0" tIns="0" rIns="0" bIns="0" rtlCol="0" anchor="t"/>
          <a:lstStyle/>
          <a:p>
            <a:pPr marL="0" indent="0" algn="ctr">
              <a:lnSpc>
                <a:spcPct val="83000"/>
              </a:lnSpc>
              <a:buNone/>
            </a:pPr>
            <a:r>
              <a:rPr lang="en-US" sz="4050" b="1" dirty="0">
                <a:solidFill>
                  <a:srgbClr val="E0E4E6"/>
                </a:solidFill>
                <a:latin typeface="Spline Sans Bold" pitchFamily="34" charset="0"/>
                <a:ea typeface="Spline Sans Bold" pitchFamily="34" charset="-122"/>
                <a:cs typeface="Spline Sans Bold" pitchFamily="34" charset="-120"/>
              </a:rPr>
              <a:t>15–20%</a:t>
            </a:r>
            <a:endParaRPr lang="en-US" sz="4050" dirty="0"/>
          </a:p>
        </p:txBody>
      </p:sp>
      <p:sp>
        <p:nvSpPr>
          <p:cNvPr id="9" name="Text 7"/>
          <p:cNvSpPr/>
          <p:nvPr/>
        </p:nvSpPr>
        <p:spPr>
          <a:xfrm>
            <a:off x="7951192" y="3294757"/>
            <a:ext cx="1733705" cy="216595"/>
          </a:xfrm>
          <a:prstGeom prst="rect">
            <a:avLst/>
          </a:prstGeom>
          <a:noFill/>
          <a:ln/>
        </p:spPr>
        <p:txBody>
          <a:bodyPr wrap="none" lIns="0" tIns="0" rIns="0" bIns="0" rtlCol="0" anchor="t"/>
          <a:lstStyle/>
          <a:p>
            <a:pPr marL="0" indent="0" algn="ctr">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Project Count CAGR</a:t>
            </a:r>
            <a:endParaRPr lang="en-US" sz="1350" dirty="0"/>
          </a:p>
        </p:txBody>
      </p:sp>
      <p:sp>
        <p:nvSpPr>
          <p:cNvPr id="10" name="Text 8"/>
          <p:cNvSpPr/>
          <p:nvPr/>
        </p:nvSpPr>
        <p:spPr>
          <a:xfrm>
            <a:off x="6178693" y="3590925"/>
            <a:ext cx="5278702" cy="461963"/>
          </a:xfrm>
          <a:prstGeom prst="rect">
            <a:avLst/>
          </a:prstGeom>
          <a:noFill/>
          <a:ln/>
        </p:spPr>
        <p:txBody>
          <a:bodyPr wrap="square" lIns="0" tIns="0" rIns="0" bIns="0" rtlCol="0" anchor="t">
            <a:normAutofit/>
          </a:bodyPr>
          <a:lstStyle/>
          <a:p>
            <a:pPr marL="0" indent="0" algn="ctr">
              <a:lnSpc>
                <a:spcPct val="123000"/>
              </a:lnSpc>
              <a:buNone/>
            </a:pPr>
            <a:r>
              <a:rPr lang="en-US" sz="1200" dirty="0">
                <a:solidFill>
                  <a:srgbClr val="E0E4E6"/>
                </a:solidFill>
                <a:latin typeface="Barlow" pitchFamily="34" charset="0"/>
                <a:ea typeface="Barlow" pitchFamily="34" charset="-122"/>
                <a:cs typeface="Barlow" pitchFamily="34" charset="-120"/>
              </a:rPr>
              <a:t>The number of branded projects launching annually is accelerating across metro and emerging cities alike.</a:t>
            </a:r>
            <a:endParaRPr lang="en-US" sz="1200" dirty="0"/>
          </a:p>
        </p:txBody>
      </p:sp>
      <p:sp>
        <p:nvSpPr>
          <p:cNvPr id="11" name="Text 9"/>
          <p:cNvSpPr/>
          <p:nvPr/>
        </p:nvSpPr>
        <p:spPr>
          <a:xfrm>
            <a:off x="1130173" y="4396085"/>
            <a:ext cx="4486758" cy="514945"/>
          </a:xfrm>
          <a:prstGeom prst="rect">
            <a:avLst/>
          </a:prstGeom>
          <a:noFill/>
          <a:ln/>
        </p:spPr>
        <p:txBody>
          <a:bodyPr wrap="none" lIns="0" tIns="0" rIns="0" bIns="0" rtlCol="0" anchor="t"/>
          <a:lstStyle/>
          <a:p>
            <a:pPr marL="0" indent="0" algn="ctr">
              <a:lnSpc>
                <a:spcPct val="83000"/>
              </a:lnSpc>
              <a:buNone/>
            </a:pPr>
            <a:r>
              <a:rPr lang="en-US" sz="4050" b="1" dirty="0">
                <a:solidFill>
                  <a:srgbClr val="E0E4E6"/>
                </a:solidFill>
                <a:latin typeface="Spline Sans Bold" pitchFamily="34" charset="0"/>
                <a:ea typeface="Spline Sans Bold" pitchFamily="34" charset="-122"/>
                <a:cs typeface="Spline Sans Bold" pitchFamily="34" charset="-120"/>
              </a:rPr>
              <a:t>18–25%</a:t>
            </a:r>
            <a:endParaRPr lang="en-US" sz="4050" dirty="0"/>
          </a:p>
        </p:txBody>
      </p:sp>
      <p:sp>
        <p:nvSpPr>
          <p:cNvPr id="12" name="Text 10"/>
          <p:cNvSpPr/>
          <p:nvPr/>
        </p:nvSpPr>
        <p:spPr>
          <a:xfrm>
            <a:off x="2506699" y="5088434"/>
            <a:ext cx="1733705" cy="216595"/>
          </a:xfrm>
          <a:prstGeom prst="rect">
            <a:avLst/>
          </a:prstGeom>
          <a:noFill/>
          <a:ln/>
        </p:spPr>
        <p:txBody>
          <a:bodyPr wrap="none" lIns="0" tIns="0" rIns="0" bIns="0" rtlCol="0" anchor="t"/>
          <a:lstStyle/>
          <a:p>
            <a:pPr marL="0" indent="0" algn="ctr">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Market Value CAGR</a:t>
            </a:r>
            <a:endParaRPr lang="en-US" sz="1350" dirty="0"/>
          </a:p>
        </p:txBody>
      </p:sp>
      <p:sp>
        <p:nvSpPr>
          <p:cNvPr id="13" name="Text 11"/>
          <p:cNvSpPr/>
          <p:nvPr/>
        </p:nvSpPr>
        <p:spPr>
          <a:xfrm>
            <a:off x="734300" y="5384602"/>
            <a:ext cx="5278603" cy="461963"/>
          </a:xfrm>
          <a:prstGeom prst="rect">
            <a:avLst/>
          </a:prstGeom>
          <a:noFill/>
          <a:ln/>
        </p:spPr>
        <p:txBody>
          <a:bodyPr wrap="square" lIns="0" tIns="0" rIns="0" bIns="0" rtlCol="0" anchor="t">
            <a:normAutofit/>
          </a:bodyPr>
          <a:lstStyle/>
          <a:p>
            <a:pPr marL="0" indent="0" algn="ctr">
              <a:lnSpc>
                <a:spcPct val="123000"/>
              </a:lnSpc>
              <a:buNone/>
            </a:pPr>
            <a:r>
              <a:rPr lang="en-US" sz="1200" dirty="0">
                <a:solidFill>
                  <a:srgbClr val="E0E4E6"/>
                </a:solidFill>
                <a:latin typeface="Barlow" pitchFamily="34" charset="0"/>
                <a:ea typeface="Barlow" pitchFamily="34" charset="-122"/>
                <a:cs typeface="Barlow" pitchFamily="34" charset="-120"/>
              </a:rPr>
              <a:t>Total market value growth outpaces unit supply, indicating strong premium pricing and demand dynamics.</a:t>
            </a:r>
            <a:endParaRPr lang="en-US" sz="1200" dirty="0"/>
          </a:p>
        </p:txBody>
      </p:sp>
      <p:sp>
        <p:nvSpPr>
          <p:cNvPr id="14" name="Text 12"/>
          <p:cNvSpPr/>
          <p:nvPr/>
        </p:nvSpPr>
        <p:spPr>
          <a:xfrm>
            <a:off x="6574566" y="4396085"/>
            <a:ext cx="4486857" cy="514945"/>
          </a:xfrm>
          <a:prstGeom prst="rect">
            <a:avLst/>
          </a:prstGeom>
          <a:noFill/>
          <a:ln/>
        </p:spPr>
        <p:txBody>
          <a:bodyPr wrap="none" lIns="0" tIns="0" rIns="0" bIns="0" rtlCol="0" anchor="t"/>
          <a:lstStyle/>
          <a:p>
            <a:pPr marL="0" indent="0" algn="ctr">
              <a:lnSpc>
                <a:spcPct val="83000"/>
              </a:lnSpc>
              <a:buNone/>
            </a:pPr>
            <a:r>
              <a:rPr lang="en-US" sz="4050" b="1" dirty="0">
                <a:solidFill>
                  <a:srgbClr val="E0E4E6"/>
                </a:solidFill>
                <a:latin typeface="Spline Sans Bold" pitchFamily="34" charset="0"/>
                <a:ea typeface="Spline Sans Bold" pitchFamily="34" charset="-122"/>
                <a:cs typeface="Spline Sans Bold" pitchFamily="34" charset="-120"/>
              </a:rPr>
              <a:t>25%+</a:t>
            </a:r>
            <a:endParaRPr lang="en-US" sz="4050" dirty="0"/>
          </a:p>
        </p:txBody>
      </p:sp>
      <p:sp>
        <p:nvSpPr>
          <p:cNvPr id="15" name="Text 13"/>
          <p:cNvSpPr/>
          <p:nvPr/>
        </p:nvSpPr>
        <p:spPr>
          <a:xfrm>
            <a:off x="7812289" y="5088434"/>
            <a:ext cx="2011411" cy="216595"/>
          </a:xfrm>
          <a:prstGeom prst="rect">
            <a:avLst/>
          </a:prstGeom>
          <a:noFill/>
          <a:ln/>
        </p:spPr>
        <p:txBody>
          <a:bodyPr wrap="none" lIns="0" tIns="0" rIns="0" bIns="0" rtlCol="0" anchor="t"/>
          <a:lstStyle/>
          <a:p>
            <a:pPr marL="0" indent="0" algn="ctr">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Wellness Segment CAGR</a:t>
            </a:r>
            <a:endParaRPr lang="en-US" sz="1350" dirty="0"/>
          </a:p>
        </p:txBody>
      </p:sp>
      <p:sp>
        <p:nvSpPr>
          <p:cNvPr id="16" name="Text 14"/>
          <p:cNvSpPr/>
          <p:nvPr/>
        </p:nvSpPr>
        <p:spPr>
          <a:xfrm>
            <a:off x="6178693" y="5384602"/>
            <a:ext cx="5278702" cy="461963"/>
          </a:xfrm>
          <a:prstGeom prst="rect">
            <a:avLst/>
          </a:prstGeom>
          <a:noFill/>
          <a:ln/>
        </p:spPr>
        <p:txBody>
          <a:bodyPr wrap="square" lIns="0" tIns="0" rIns="0" bIns="0" rtlCol="0" anchor="t">
            <a:normAutofit/>
          </a:bodyPr>
          <a:lstStyle/>
          <a:p>
            <a:pPr marL="0" indent="0" algn="ctr">
              <a:lnSpc>
                <a:spcPct val="123000"/>
              </a:lnSpc>
              <a:buNone/>
            </a:pPr>
            <a:r>
              <a:rPr lang="en-US" sz="1200" dirty="0">
                <a:solidFill>
                  <a:srgbClr val="E0E4E6"/>
                </a:solidFill>
                <a:latin typeface="Barlow" pitchFamily="34" charset="0"/>
                <a:ea typeface="Barlow" pitchFamily="34" charset="-122"/>
                <a:cs typeface="Barlow" pitchFamily="34" charset="-120"/>
              </a:rPr>
              <a:t>Wellness-branded and senior-living residences are the fastest-growing niches, with 20–30% CAGR in senior living alone.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34300" y="586284"/>
            <a:ext cx="1970634" cy="394395"/>
          </a:xfrm>
          <a:prstGeom prst="roundRect">
            <a:avLst>
              <a:gd name="adj" fmla="val 63834"/>
            </a:avLst>
          </a:prstGeom>
          <a:solidFill>
            <a:srgbClr val="004D36"/>
          </a:solidFill>
          <a:ln/>
        </p:spPr>
        <p:txBody>
          <a:bodyPr/>
          <a:lstStyle/>
          <a:p>
            <a:endParaRPr lang="en-IN"/>
          </a:p>
        </p:txBody>
      </p:sp>
      <p:sp>
        <p:nvSpPr>
          <p:cNvPr id="3" name="Text 1"/>
          <p:cNvSpPr/>
          <p:nvPr/>
        </p:nvSpPr>
        <p:spPr>
          <a:xfrm>
            <a:off x="860106" y="649188"/>
            <a:ext cx="2328606" cy="268585"/>
          </a:xfrm>
          <a:prstGeom prst="rect">
            <a:avLst/>
          </a:prstGeom>
          <a:noFill/>
          <a:ln/>
        </p:spPr>
        <p:txBody>
          <a:bodyPr wrap="none" lIns="0" tIns="0" rIns="0" bIns="0" rtlCol="0" anchor="t"/>
          <a:lstStyle/>
          <a:p>
            <a:pPr marL="0" indent="0" algn="l">
              <a:lnSpc>
                <a:spcPct val="133000"/>
              </a:lnSpc>
              <a:buNone/>
            </a:pPr>
            <a:r>
              <a:rPr lang="en-US" sz="1300" dirty="0">
                <a:solidFill>
                  <a:srgbClr val="E0E4E6"/>
                </a:solidFill>
                <a:latin typeface="Barlow" pitchFamily="34" charset="0"/>
                <a:ea typeface="Barlow" pitchFamily="34" charset="-122"/>
                <a:cs typeface="Barlow" pitchFamily="34" charset="-120"/>
              </a:rPr>
              <a:t>MARKET OPPORTUNITY</a:t>
            </a:r>
            <a:endParaRPr lang="en-US" sz="1300" dirty="0"/>
          </a:p>
        </p:txBody>
      </p:sp>
      <p:sp>
        <p:nvSpPr>
          <p:cNvPr id="4" name="Text 2"/>
          <p:cNvSpPr/>
          <p:nvPr/>
        </p:nvSpPr>
        <p:spPr>
          <a:xfrm>
            <a:off x="734300" y="1064518"/>
            <a:ext cx="10723096" cy="1165423"/>
          </a:xfrm>
          <a:prstGeom prst="rect">
            <a:avLst/>
          </a:prstGeom>
          <a:noFill/>
          <a:ln/>
        </p:spPr>
        <p:txBody>
          <a:bodyPr wrap="square" lIns="0" tIns="0" rIns="0" bIns="0" rtlCol="0" anchor="t">
            <a:normAutofit/>
          </a:bodyPr>
          <a:lstStyle/>
          <a:p>
            <a:pPr marL="0" indent="0" algn="l">
              <a:lnSpc>
                <a:spcPct val="104000"/>
              </a:lnSpc>
              <a:buNone/>
            </a:pPr>
            <a:r>
              <a:rPr lang="en-US" sz="3650" b="1" dirty="0">
                <a:solidFill>
                  <a:srgbClr val="F0FCFF"/>
                </a:solidFill>
                <a:latin typeface="Spline Sans Bold" pitchFamily="34" charset="0"/>
                <a:ea typeface="Spline Sans Bold" pitchFamily="34" charset="-122"/>
                <a:cs typeface="Spline Sans Bold" pitchFamily="34" charset="-120"/>
              </a:rPr>
              <a:t>India Among the World's Leading Branded Residence Markets</a:t>
            </a:r>
            <a:endParaRPr lang="en-US" sz="3650" dirty="0"/>
          </a:p>
        </p:txBody>
      </p:sp>
      <p:sp>
        <p:nvSpPr>
          <p:cNvPr id="5" name="Text 3"/>
          <p:cNvSpPr/>
          <p:nvPr/>
        </p:nvSpPr>
        <p:spPr>
          <a:xfrm>
            <a:off x="734300" y="2649438"/>
            <a:ext cx="3399546" cy="692348"/>
          </a:xfrm>
          <a:prstGeom prst="rect">
            <a:avLst/>
          </a:prstGeom>
          <a:noFill/>
          <a:ln/>
        </p:spPr>
        <p:txBody>
          <a:bodyPr wrap="none" lIns="0" tIns="0" rIns="0" bIns="0" rtlCol="0" anchor="t"/>
          <a:lstStyle/>
          <a:p>
            <a:pPr marL="0" indent="0" algn="ctr">
              <a:lnSpc>
                <a:spcPct val="83000"/>
              </a:lnSpc>
              <a:buNone/>
            </a:pPr>
            <a:r>
              <a:rPr lang="en-US" sz="5450" b="1" dirty="0">
                <a:solidFill>
                  <a:srgbClr val="E0E4E6"/>
                </a:solidFill>
                <a:latin typeface="Spline Sans Bold" pitchFamily="34" charset="0"/>
                <a:ea typeface="Spline Sans Bold" pitchFamily="34" charset="-122"/>
                <a:cs typeface="Spline Sans Bold" pitchFamily="34" charset="-120"/>
              </a:rPr>
              <a:t>4%</a:t>
            </a:r>
            <a:endParaRPr lang="en-US" sz="5450" dirty="0"/>
          </a:p>
        </p:txBody>
      </p:sp>
      <p:sp>
        <p:nvSpPr>
          <p:cNvPr id="6" name="Text 4"/>
          <p:cNvSpPr/>
          <p:nvPr/>
        </p:nvSpPr>
        <p:spPr>
          <a:xfrm>
            <a:off x="1268480" y="3603923"/>
            <a:ext cx="2331086" cy="291405"/>
          </a:xfrm>
          <a:prstGeom prst="rect">
            <a:avLst/>
          </a:prstGeom>
          <a:noFill/>
          <a:ln/>
        </p:spPr>
        <p:txBody>
          <a:bodyPr wrap="none" lIns="0" tIns="0" rIns="0" bIns="0" rtlCol="0" anchor="t"/>
          <a:lstStyle/>
          <a:p>
            <a:pPr marL="0" indent="0" algn="ctr">
              <a:lnSpc>
                <a:spcPct val="104000"/>
              </a:lnSpc>
              <a:buNone/>
            </a:pPr>
            <a:r>
              <a:rPr lang="en-US" sz="1800" b="1" dirty="0">
                <a:solidFill>
                  <a:srgbClr val="E0E4E6"/>
                </a:solidFill>
                <a:latin typeface="Spline Sans Bold" pitchFamily="34" charset="0"/>
                <a:ea typeface="Spline Sans Bold" pitchFamily="34" charset="-122"/>
                <a:cs typeface="Spline Sans Bold" pitchFamily="34" charset="-120"/>
              </a:rPr>
              <a:t>Global Share</a:t>
            </a:r>
            <a:endParaRPr lang="en-US" sz="1800" dirty="0"/>
          </a:p>
        </p:txBody>
      </p:sp>
      <p:sp>
        <p:nvSpPr>
          <p:cNvPr id="7" name="Text 5"/>
          <p:cNvSpPr/>
          <p:nvPr/>
        </p:nvSpPr>
        <p:spPr>
          <a:xfrm>
            <a:off x="734300" y="4021138"/>
            <a:ext cx="3399546" cy="1007269"/>
          </a:xfrm>
          <a:prstGeom prst="rect">
            <a:avLst/>
          </a:prstGeom>
          <a:noFill/>
          <a:ln/>
        </p:spPr>
        <p:txBody>
          <a:bodyPr wrap="square" lIns="0" tIns="0" rIns="0" bIns="0" rtlCol="0" anchor="t">
            <a:normAutofit/>
          </a:bodyPr>
          <a:lstStyle/>
          <a:p>
            <a:pPr marL="0" indent="0" algn="ctr">
              <a:lnSpc>
                <a:spcPct val="133000"/>
              </a:lnSpc>
              <a:buNone/>
            </a:pPr>
            <a:r>
              <a:rPr lang="en-US" sz="1650" dirty="0">
                <a:solidFill>
                  <a:srgbClr val="E0E4E6"/>
                </a:solidFill>
                <a:latin typeface="Barlow" pitchFamily="34" charset="0"/>
                <a:ea typeface="Barlow" pitchFamily="34" charset="-122"/>
                <a:cs typeface="Barlow" pitchFamily="34" charset="-120"/>
              </a:rPr>
              <a:t>India's share of global branded residences, placing it in the top six markets worldwide.</a:t>
            </a:r>
            <a:endParaRPr lang="en-US" sz="1650" dirty="0"/>
          </a:p>
        </p:txBody>
      </p:sp>
      <p:sp>
        <p:nvSpPr>
          <p:cNvPr id="8" name="Text 6"/>
          <p:cNvSpPr/>
          <p:nvPr/>
        </p:nvSpPr>
        <p:spPr>
          <a:xfrm>
            <a:off x="4396074" y="2649438"/>
            <a:ext cx="3399546" cy="692348"/>
          </a:xfrm>
          <a:prstGeom prst="rect">
            <a:avLst/>
          </a:prstGeom>
          <a:noFill/>
          <a:ln/>
        </p:spPr>
        <p:txBody>
          <a:bodyPr wrap="none" lIns="0" tIns="0" rIns="0" bIns="0" rtlCol="0" anchor="t"/>
          <a:lstStyle/>
          <a:p>
            <a:pPr marL="0" indent="0" algn="ctr">
              <a:lnSpc>
                <a:spcPct val="83000"/>
              </a:lnSpc>
              <a:buNone/>
            </a:pPr>
            <a:r>
              <a:rPr lang="en-US" sz="5450" b="1" dirty="0">
                <a:solidFill>
                  <a:srgbClr val="E0E4E6"/>
                </a:solidFill>
                <a:latin typeface="Spline Sans Bold" pitchFamily="34" charset="0"/>
                <a:ea typeface="Spline Sans Bold" pitchFamily="34" charset="-122"/>
                <a:cs typeface="Spline Sans Bold" pitchFamily="34" charset="-120"/>
              </a:rPr>
              <a:t>30–40%</a:t>
            </a:r>
            <a:endParaRPr lang="en-US" sz="5450" dirty="0"/>
          </a:p>
        </p:txBody>
      </p:sp>
      <p:sp>
        <p:nvSpPr>
          <p:cNvPr id="9" name="Text 7"/>
          <p:cNvSpPr/>
          <p:nvPr/>
        </p:nvSpPr>
        <p:spPr>
          <a:xfrm>
            <a:off x="4930255" y="3603923"/>
            <a:ext cx="2331086" cy="291405"/>
          </a:xfrm>
          <a:prstGeom prst="rect">
            <a:avLst/>
          </a:prstGeom>
          <a:noFill/>
          <a:ln/>
        </p:spPr>
        <p:txBody>
          <a:bodyPr wrap="none" lIns="0" tIns="0" rIns="0" bIns="0" rtlCol="0" anchor="t"/>
          <a:lstStyle/>
          <a:p>
            <a:pPr marL="0" indent="0" algn="ctr">
              <a:lnSpc>
                <a:spcPct val="104000"/>
              </a:lnSpc>
              <a:buNone/>
            </a:pPr>
            <a:r>
              <a:rPr lang="en-US" sz="1800" b="1" dirty="0">
                <a:solidFill>
                  <a:srgbClr val="E0E4E6"/>
                </a:solidFill>
                <a:latin typeface="Spline Sans Bold" pitchFamily="34" charset="0"/>
                <a:ea typeface="Spline Sans Bold" pitchFamily="34" charset="-122"/>
                <a:cs typeface="Spline Sans Bold" pitchFamily="34" charset="-120"/>
              </a:rPr>
              <a:t>Price Premium</a:t>
            </a:r>
            <a:endParaRPr lang="en-US" sz="1800" dirty="0"/>
          </a:p>
        </p:txBody>
      </p:sp>
      <p:sp>
        <p:nvSpPr>
          <p:cNvPr id="10" name="Text 8"/>
          <p:cNvSpPr/>
          <p:nvPr/>
        </p:nvSpPr>
        <p:spPr>
          <a:xfrm>
            <a:off x="4396074" y="4021138"/>
            <a:ext cx="3399546" cy="1343025"/>
          </a:xfrm>
          <a:prstGeom prst="rect">
            <a:avLst/>
          </a:prstGeom>
          <a:noFill/>
          <a:ln/>
        </p:spPr>
        <p:txBody>
          <a:bodyPr wrap="square" lIns="0" tIns="0" rIns="0" bIns="0" rtlCol="0" anchor="t">
            <a:normAutofit/>
          </a:bodyPr>
          <a:lstStyle/>
          <a:p>
            <a:pPr marL="0" indent="0" algn="ctr">
              <a:lnSpc>
                <a:spcPct val="133000"/>
              </a:lnSpc>
              <a:buNone/>
            </a:pPr>
            <a:r>
              <a:rPr lang="en-US" sz="1650" dirty="0">
                <a:solidFill>
                  <a:srgbClr val="E0E4E6"/>
                </a:solidFill>
                <a:latin typeface="Barlow" pitchFamily="34" charset="0"/>
                <a:ea typeface="Barlow" pitchFamily="34" charset="-122"/>
                <a:cs typeface="Barlow" pitchFamily="34" charset="-120"/>
              </a:rPr>
              <a:t>Branded homes command significantly higher prices compared to equivalent non-branded properties.</a:t>
            </a:r>
            <a:endParaRPr lang="en-US" sz="1650" dirty="0"/>
          </a:p>
        </p:txBody>
      </p:sp>
      <p:sp>
        <p:nvSpPr>
          <p:cNvPr id="11" name="Text 9"/>
          <p:cNvSpPr/>
          <p:nvPr/>
        </p:nvSpPr>
        <p:spPr>
          <a:xfrm>
            <a:off x="8057849" y="2649438"/>
            <a:ext cx="3399546" cy="692348"/>
          </a:xfrm>
          <a:prstGeom prst="rect">
            <a:avLst/>
          </a:prstGeom>
          <a:noFill/>
          <a:ln/>
        </p:spPr>
        <p:txBody>
          <a:bodyPr wrap="none" lIns="0" tIns="0" rIns="0" bIns="0" rtlCol="0" anchor="t"/>
          <a:lstStyle/>
          <a:p>
            <a:pPr marL="0" indent="0" algn="ctr">
              <a:lnSpc>
                <a:spcPct val="83000"/>
              </a:lnSpc>
              <a:buNone/>
            </a:pPr>
            <a:r>
              <a:rPr lang="en-US" sz="5450" b="1" dirty="0">
                <a:solidFill>
                  <a:srgbClr val="E0E4E6"/>
                </a:solidFill>
                <a:latin typeface="Spline Sans Bold" pitchFamily="34" charset="0"/>
                <a:ea typeface="Spline Sans Bold" pitchFamily="34" charset="-122"/>
                <a:cs typeface="Spline Sans Bold" pitchFamily="34" charset="-120"/>
              </a:rPr>
              <a:t>₹22,800Cr</a:t>
            </a:r>
            <a:endParaRPr lang="en-US" sz="5450" dirty="0"/>
          </a:p>
        </p:txBody>
      </p:sp>
      <p:sp>
        <p:nvSpPr>
          <p:cNvPr id="12" name="Text 10"/>
          <p:cNvSpPr/>
          <p:nvPr/>
        </p:nvSpPr>
        <p:spPr>
          <a:xfrm>
            <a:off x="8592030" y="3603923"/>
            <a:ext cx="2331086" cy="291405"/>
          </a:xfrm>
          <a:prstGeom prst="rect">
            <a:avLst/>
          </a:prstGeom>
          <a:noFill/>
          <a:ln/>
        </p:spPr>
        <p:txBody>
          <a:bodyPr wrap="none" lIns="0" tIns="0" rIns="0" bIns="0" rtlCol="0" anchor="t"/>
          <a:lstStyle/>
          <a:p>
            <a:pPr marL="0" indent="0" algn="ctr">
              <a:lnSpc>
                <a:spcPct val="104000"/>
              </a:lnSpc>
              <a:buNone/>
            </a:pPr>
            <a:r>
              <a:rPr lang="en-US" sz="1800" b="1" dirty="0">
                <a:solidFill>
                  <a:srgbClr val="E0E4E6"/>
                </a:solidFill>
                <a:latin typeface="Spline Sans Bold" pitchFamily="34" charset="0"/>
                <a:ea typeface="Spline Sans Bold" pitchFamily="34" charset="-122"/>
                <a:cs typeface="Spline Sans Bold" pitchFamily="34" charset="-120"/>
              </a:rPr>
              <a:t>Market Value</a:t>
            </a:r>
            <a:endParaRPr lang="en-US" sz="1800" dirty="0"/>
          </a:p>
        </p:txBody>
      </p:sp>
      <p:sp>
        <p:nvSpPr>
          <p:cNvPr id="13" name="Text 11"/>
          <p:cNvSpPr/>
          <p:nvPr/>
        </p:nvSpPr>
        <p:spPr>
          <a:xfrm>
            <a:off x="8057849" y="4021138"/>
            <a:ext cx="3399546" cy="1007269"/>
          </a:xfrm>
          <a:prstGeom prst="rect">
            <a:avLst/>
          </a:prstGeom>
          <a:noFill/>
          <a:ln/>
        </p:spPr>
        <p:txBody>
          <a:bodyPr wrap="square" lIns="0" tIns="0" rIns="0" bIns="0" rtlCol="0" anchor="t">
            <a:normAutofit/>
          </a:bodyPr>
          <a:lstStyle/>
          <a:p>
            <a:pPr marL="0" indent="0" algn="ctr">
              <a:lnSpc>
                <a:spcPct val="133000"/>
              </a:lnSpc>
              <a:buNone/>
            </a:pPr>
            <a:r>
              <a:rPr lang="en-US" sz="1650" dirty="0">
                <a:solidFill>
                  <a:srgbClr val="E0E4E6"/>
                </a:solidFill>
                <a:latin typeface="Barlow" pitchFamily="34" charset="0"/>
                <a:ea typeface="Barlow" pitchFamily="34" charset="-122"/>
                <a:cs typeface="Barlow" pitchFamily="34" charset="-120"/>
              </a:rPr>
              <a:t>The branded residence segment in India is already valued at over ₹22,800 crore.</a:t>
            </a:r>
            <a:endParaRPr lang="en-US" sz="1650" dirty="0"/>
          </a:p>
        </p:txBody>
      </p:sp>
      <p:sp>
        <p:nvSpPr>
          <p:cNvPr id="14" name="Text 12"/>
          <p:cNvSpPr/>
          <p:nvPr/>
        </p:nvSpPr>
        <p:spPr>
          <a:xfrm>
            <a:off x="734300" y="5600105"/>
            <a:ext cx="10723096" cy="671513"/>
          </a:xfrm>
          <a:prstGeom prst="rect">
            <a:avLst/>
          </a:prstGeom>
          <a:noFill/>
          <a:ln/>
        </p:spPr>
        <p:txBody>
          <a:bodyPr wrap="square" lIns="0" tIns="0" rIns="0" bIns="0" rtlCol="0" anchor="t">
            <a:normAutofit/>
          </a:bodyPr>
          <a:lstStyle/>
          <a:p>
            <a:pPr marL="0" indent="0" algn="l">
              <a:lnSpc>
                <a:spcPct val="133000"/>
              </a:lnSpc>
              <a:buNone/>
            </a:pPr>
            <a:r>
              <a:rPr lang="en-US" sz="1650" dirty="0">
                <a:solidFill>
                  <a:srgbClr val="E0E4E6"/>
                </a:solidFill>
                <a:latin typeface="Barlow" pitchFamily="34" charset="0"/>
                <a:ea typeface="Barlow" pitchFamily="34" charset="-122"/>
                <a:cs typeface="Barlow" pitchFamily="34" charset="-120"/>
              </a:rPr>
              <a:t>Branded homes benefit from </a:t>
            </a:r>
            <a:r>
              <a:rPr lang="en-US" sz="1650" b="1" dirty="0">
                <a:solidFill>
                  <a:srgbClr val="E0E4E6"/>
                </a:solidFill>
                <a:latin typeface="Barlow" pitchFamily="34" charset="0"/>
                <a:ea typeface="Barlow" pitchFamily="34" charset="-122"/>
                <a:cs typeface="Barlow" pitchFamily="34" charset="-120"/>
              </a:rPr>
              <a:t>stronger absorption rates</a:t>
            </a:r>
            <a:r>
              <a:rPr lang="en-US" sz="1650" dirty="0">
                <a:solidFill>
                  <a:srgbClr val="E0E4E6"/>
                </a:solidFill>
                <a:latin typeface="Barlow" pitchFamily="34" charset="0"/>
                <a:ea typeface="Barlow" pitchFamily="34" charset="-122"/>
                <a:cs typeface="Barlow" pitchFamily="34" charset="-120"/>
              </a:rPr>
              <a:t> and superior resale values — a compelling proposition for developers and investors alike.</a:t>
            </a:r>
            <a:endParaRPr lang="en-US" sz="1650" dirty="0"/>
          </a:p>
        </p:txBody>
      </p:sp>
    </p:spTree>
    <p:extLst>
      <p:ext uri="{BB962C8B-B14F-4D97-AF65-F5344CB8AC3E}">
        <p14:creationId xmlns:p14="http://schemas.microsoft.com/office/powerpoint/2010/main" val="1849366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931366"/>
            <a:ext cx="2343290" cy="216595"/>
          </a:xfrm>
          <a:prstGeom prst="rect">
            <a:avLst/>
          </a:prstGeom>
          <a:noFill/>
          <a:ln/>
        </p:spPr>
        <p:txBody>
          <a:bodyPr wrap="none" lIns="0" tIns="0" rIns="0" bIns="0" rtlCol="0" anchor="t"/>
          <a:lstStyle/>
          <a:p>
            <a:pPr marL="0" indent="0" algn="l">
              <a:lnSpc>
                <a:spcPct val="104000"/>
              </a:lnSpc>
              <a:buNone/>
            </a:pPr>
            <a:r>
              <a:rPr lang="en-US" sz="1350" b="1" dirty="0">
                <a:solidFill>
                  <a:srgbClr val="F0FCFF"/>
                </a:solidFill>
                <a:latin typeface="Spline Sans Bold" pitchFamily="34" charset="0"/>
                <a:ea typeface="Spline Sans Bold" pitchFamily="34" charset="-122"/>
                <a:cs typeface="Spline Sans Bold" pitchFamily="34" charset="-120"/>
              </a:rPr>
              <a:t>The Opportunity</a:t>
            </a:r>
            <a:endParaRPr lang="en-US" sz="1350" dirty="0"/>
          </a:p>
        </p:txBody>
      </p:sp>
      <p:sp>
        <p:nvSpPr>
          <p:cNvPr id="3" name="Text 1"/>
          <p:cNvSpPr/>
          <p:nvPr/>
        </p:nvSpPr>
        <p:spPr>
          <a:xfrm>
            <a:off x="734300" y="1200944"/>
            <a:ext cx="10723096" cy="866775"/>
          </a:xfrm>
          <a:prstGeom prst="rect">
            <a:avLst/>
          </a:prstGeom>
          <a:noFill/>
          <a:ln/>
        </p:spPr>
        <p:txBody>
          <a:bodyPr wrap="square" lIns="0" tIns="0" rIns="0" bIns="0" rtlCol="0" anchor="t">
            <a:normAutofit/>
          </a:bodyPr>
          <a:lstStyle/>
          <a:p>
            <a:pPr marL="0" indent="0" algn="l">
              <a:lnSpc>
                <a:spcPct val="104000"/>
              </a:lnSpc>
              <a:buNone/>
            </a:pPr>
            <a:r>
              <a:rPr lang="en-US" sz="2700" b="1" dirty="0">
                <a:solidFill>
                  <a:srgbClr val="F0FCFF"/>
                </a:solidFill>
                <a:latin typeface="Spline Sans Bold" pitchFamily="34" charset="0"/>
                <a:ea typeface="Spline Sans Bold" pitchFamily="34" charset="-122"/>
                <a:cs typeface="Spline Sans Bold" pitchFamily="34" charset="-120"/>
              </a:rPr>
              <a:t>India's Branded Residence Market: A ₹1 Lakh Crore Opportunity by 2035</a:t>
            </a:r>
            <a:endParaRPr lang="en-US" sz="2700" dirty="0"/>
          </a:p>
        </p:txBody>
      </p:sp>
      <p:sp>
        <p:nvSpPr>
          <p:cNvPr id="4" name="Text 2"/>
          <p:cNvSpPr/>
          <p:nvPr/>
        </p:nvSpPr>
        <p:spPr>
          <a:xfrm>
            <a:off x="734300" y="2266652"/>
            <a:ext cx="10723096" cy="692944"/>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The branded residence segment in India is already valued at over </a:t>
            </a:r>
            <a:r>
              <a:rPr lang="en-US" sz="1200" b="1" dirty="0">
                <a:solidFill>
                  <a:srgbClr val="E0E4E6"/>
                </a:solidFill>
                <a:latin typeface="Barlow" pitchFamily="34" charset="0"/>
                <a:ea typeface="Barlow" pitchFamily="34" charset="-122"/>
                <a:cs typeface="Barlow" pitchFamily="34" charset="-120"/>
              </a:rPr>
              <a:t>₹22,800 crore</a:t>
            </a:r>
            <a:r>
              <a:rPr lang="en-US" sz="1200" dirty="0">
                <a:solidFill>
                  <a:srgbClr val="E0E4E6"/>
                </a:solidFill>
                <a:latin typeface="Barlow" pitchFamily="34" charset="0"/>
                <a:ea typeface="Barlow" pitchFamily="34" charset="-122"/>
                <a:cs typeface="Barlow" pitchFamily="34" charset="-120"/>
              </a:rPr>
              <a:t> and growing at </a:t>
            </a:r>
            <a:r>
              <a:rPr lang="en-US" sz="1200" b="1" dirty="0">
                <a:solidFill>
                  <a:srgbClr val="E0E4E6"/>
                </a:solidFill>
                <a:latin typeface="Barlow" pitchFamily="34" charset="0"/>
                <a:ea typeface="Barlow" pitchFamily="34" charset="-122"/>
                <a:cs typeface="Barlow" pitchFamily="34" charset="-120"/>
              </a:rPr>
              <a:t>18–25% CAGR</a:t>
            </a:r>
            <a:r>
              <a:rPr lang="en-US" sz="1200" dirty="0">
                <a:solidFill>
                  <a:srgbClr val="E0E4E6"/>
                </a:solidFill>
                <a:latin typeface="Barlow" pitchFamily="34" charset="0"/>
                <a:ea typeface="Barlow" pitchFamily="34" charset="-122"/>
                <a:cs typeface="Barlow" pitchFamily="34" charset="-120"/>
              </a:rPr>
              <a:t>. With India's luxury consumer base expanding rapidly and branded homes commanding </a:t>
            </a:r>
            <a:r>
              <a:rPr lang="en-US" sz="1200" b="1" dirty="0">
                <a:solidFill>
                  <a:srgbClr val="E0E4E6"/>
                </a:solidFill>
                <a:latin typeface="Barlow" pitchFamily="34" charset="0"/>
                <a:ea typeface="Barlow" pitchFamily="34" charset="-122"/>
                <a:cs typeface="Barlow" pitchFamily="34" charset="-120"/>
              </a:rPr>
              <a:t>30–40% premiums</a:t>
            </a:r>
            <a:r>
              <a:rPr lang="en-US" sz="1200" dirty="0">
                <a:solidFill>
                  <a:srgbClr val="E0E4E6"/>
                </a:solidFill>
                <a:latin typeface="Barlow" pitchFamily="34" charset="0"/>
                <a:ea typeface="Barlow" pitchFamily="34" charset="-122"/>
                <a:cs typeface="Barlow" pitchFamily="34" charset="-120"/>
              </a:rPr>
              <a:t>, the market is projected to cross </a:t>
            </a:r>
            <a:r>
              <a:rPr lang="en-US" sz="1200" b="1" dirty="0">
                <a:solidFill>
                  <a:srgbClr val="E0E4E6"/>
                </a:solidFill>
                <a:latin typeface="Barlow" pitchFamily="34" charset="0"/>
                <a:ea typeface="Barlow" pitchFamily="34" charset="-122"/>
                <a:cs typeface="Barlow" pitchFamily="34" charset="-120"/>
              </a:rPr>
              <a:t>₹1 lakh crore by 2030</a:t>
            </a:r>
            <a:r>
              <a:rPr lang="en-US" sz="1200" dirty="0">
                <a:solidFill>
                  <a:srgbClr val="E0E4E6"/>
                </a:solidFill>
                <a:latin typeface="Barlow" pitchFamily="34" charset="0"/>
                <a:ea typeface="Barlow" pitchFamily="34" charset="-122"/>
                <a:cs typeface="Barlow" pitchFamily="34" charset="-120"/>
              </a:rPr>
              <a:t>. This is a generational opportunity for international brands to establish a dominant presence in one of the world's most dynamic real estate markets.</a:t>
            </a:r>
            <a:endParaRPr lang="en-US" sz="1200" dirty="0"/>
          </a:p>
        </p:txBody>
      </p:sp>
      <p:sp>
        <p:nvSpPr>
          <p:cNvPr id="5" name="Text 3"/>
          <p:cNvSpPr/>
          <p:nvPr/>
        </p:nvSpPr>
        <p:spPr>
          <a:xfrm>
            <a:off x="994048" y="3186708"/>
            <a:ext cx="2944243" cy="514945"/>
          </a:xfrm>
          <a:prstGeom prst="rect">
            <a:avLst/>
          </a:prstGeom>
          <a:noFill/>
          <a:ln/>
        </p:spPr>
        <p:txBody>
          <a:bodyPr wrap="none" lIns="0" tIns="0" rIns="0" bIns="0" rtlCol="0" anchor="t"/>
          <a:lstStyle/>
          <a:p>
            <a:pPr marL="0" indent="0" algn="ctr">
              <a:lnSpc>
                <a:spcPct val="83000"/>
              </a:lnSpc>
              <a:buNone/>
            </a:pPr>
            <a:r>
              <a:rPr lang="en-US" sz="4050" b="1" dirty="0">
                <a:solidFill>
                  <a:srgbClr val="E0E4E6"/>
                </a:solidFill>
                <a:latin typeface="Spline Sans Bold" pitchFamily="34" charset="0"/>
                <a:ea typeface="Spline Sans Bold" pitchFamily="34" charset="-122"/>
                <a:cs typeface="Spline Sans Bold" pitchFamily="34" charset="-120"/>
              </a:rPr>
              <a:t>₹22,800Cr</a:t>
            </a:r>
            <a:endParaRPr lang="en-US" sz="4050" dirty="0"/>
          </a:p>
        </p:txBody>
      </p:sp>
      <p:sp>
        <p:nvSpPr>
          <p:cNvPr id="6" name="Text 4"/>
          <p:cNvSpPr/>
          <p:nvPr/>
        </p:nvSpPr>
        <p:spPr>
          <a:xfrm>
            <a:off x="1599366" y="3879056"/>
            <a:ext cx="1733705" cy="216595"/>
          </a:xfrm>
          <a:prstGeom prst="rect">
            <a:avLst/>
          </a:prstGeom>
          <a:noFill/>
          <a:ln/>
        </p:spPr>
        <p:txBody>
          <a:bodyPr wrap="none" lIns="0" tIns="0" rIns="0" bIns="0" rtlCol="0" anchor="t"/>
          <a:lstStyle/>
          <a:p>
            <a:pPr marL="0" indent="0" algn="ctr">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Current Market Size</a:t>
            </a:r>
            <a:endParaRPr lang="en-US" sz="1350" dirty="0"/>
          </a:p>
        </p:txBody>
      </p:sp>
      <p:sp>
        <p:nvSpPr>
          <p:cNvPr id="7" name="Text 5"/>
          <p:cNvSpPr/>
          <p:nvPr/>
        </p:nvSpPr>
        <p:spPr>
          <a:xfrm>
            <a:off x="734300" y="4175224"/>
            <a:ext cx="3463838" cy="461963"/>
          </a:xfrm>
          <a:prstGeom prst="rect">
            <a:avLst/>
          </a:prstGeom>
          <a:noFill/>
          <a:ln/>
        </p:spPr>
        <p:txBody>
          <a:bodyPr wrap="square" lIns="0" tIns="0" rIns="0" bIns="0" rtlCol="0" anchor="t">
            <a:normAutofit/>
          </a:bodyPr>
          <a:lstStyle/>
          <a:p>
            <a:pPr marL="0" indent="0" algn="ctr">
              <a:lnSpc>
                <a:spcPct val="123000"/>
              </a:lnSpc>
              <a:buNone/>
            </a:pPr>
            <a:r>
              <a:rPr lang="en-US" sz="1200" dirty="0">
                <a:solidFill>
                  <a:srgbClr val="E0E4E6"/>
                </a:solidFill>
                <a:latin typeface="Barlow" pitchFamily="34" charset="0"/>
                <a:ea typeface="Barlow" pitchFamily="34" charset="-122"/>
                <a:cs typeface="Barlow" pitchFamily="34" charset="-120"/>
              </a:rPr>
              <a:t>India's branded residence segment is already valued at over ₹22,800 crore today.</a:t>
            </a:r>
            <a:endParaRPr lang="en-US" sz="1200" dirty="0"/>
          </a:p>
        </p:txBody>
      </p:sp>
      <p:sp>
        <p:nvSpPr>
          <p:cNvPr id="8" name="Text 6"/>
          <p:cNvSpPr/>
          <p:nvPr/>
        </p:nvSpPr>
        <p:spPr>
          <a:xfrm>
            <a:off x="4623677" y="3186708"/>
            <a:ext cx="2944243" cy="514945"/>
          </a:xfrm>
          <a:prstGeom prst="rect">
            <a:avLst/>
          </a:prstGeom>
          <a:noFill/>
          <a:ln/>
        </p:spPr>
        <p:txBody>
          <a:bodyPr wrap="none" lIns="0" tIns="0" rIns="0" bIns="0" rtlCol="0" anchor="t"/>
          <a:lstStyle/>
          <a:p>
            <a:pPr marL="0" indent="0" algn="ctr">
              <a:lnSpc>
                <a:spcPct val="83000"/>
              </a:lnSpc>
              <a:buNone/>
            </a:pPr>
            <a:r>
              <a:rPr lang="en-US" sz="4050" b="1" dirty="0">
                <a:solidFill>
                  <a:srgbClr val="E0E4E6"/>
                </a:solidFill>
                <a:latin typeface="Spline Sans Bold" pitchFamily="34" charset="0"/>
                <a:ea typeface="Spline Sans Bold" pitchFamily="34" charset="-122"/>
                <a:cs typeface="Spline Sans Bold" pitchFamily="34" charset="-120"/>
              </a:rPr>
              <a:t>18–25%</a:t>
            </a:r>
            <a:endParaRPr lang="en-US" sz="4050" dirty="0"/>
          </a:p>
        </p:txBody>
      </p:sp>
      <p:sp>
        <p:nvSpPr>
          <p:cNvPr id="9" name="Text 7"/>
          <p:cNvSpPr/>
          <p:nvPr/>
        </p:nvSpPr>
        <p:spPr>
          <a:xfrm>
            <a:off x="5228995" y="3879056"/>
            <a:ext cx="1733705" cy="216595"/>
          </a:xfrm>
          <a:prstGeom prst="rect">
            <a:avLst/>
          </a:prstGeom>
          <a:noFill/>
          <a:ln/>
        </p:spPr>
        <p:txBody>
          <a:bodyPr wrap="none" lIns="0" tIns="0" rIns="0" bIns="0" rtlCol="0" anchor="t"/>
          <a:lstStyle/>
          <a:p>
            <a:pPr marL="0" indent="0" algn="ctr">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Annual Growth Rate</a:t>
            </a:r>
            <a:endParaRPr lang="en-US" sz="1350" dirty="0"/>
          </a:p>
        </p:txBody>
      </p:sp>
      <p:sp>
        <p:nvSpPr>
          <p:cNvPr id="10" name="Text 8"/>
          <p:cNvSpPr/>
          <p:nvPr/>
        </p:nvSpPr>
        <p:spPr>
          <a:xfrm>
            <a:off x="4363928" y="4175224"/>
            <a:ext cx="3463838" cy="461963"/>
          </a:xfrm>
          <a:prstGeom prst="rect">
            <a:avLst/>
          </a:prstGeom>
          <a:noFill/>
          <a:ln/>
        </p:spPr>
        <p:txBody>
          <a:bodyPr wrap="square" lIns="0" tIns="0" rIns="0" bIns="0" rtlCol="0" anchor="t">
            <a:normAutofit/>
          </a:bodyPr>
          <a:lstStyle/>
          <a:p>
            <a:pPr marL="0" indent="0" algn="ctr">
              <a:lnSpc>
                <a:spcPct val="123000"/>
              </a:lnSpc>
              <a:buNone/>
            </a:pPr>
            <a:r>
              <a:rPr lang="en-US" sz="1200" dirty="0">
                <a:solidFill>
                  <a:srgbClr val="E0E4E6"/>
                </a:solidFill>
                <a:latin typeface="Barlow" pitchFamily="34" charset="0"/>
                <a:ea typeface="Barlow" pitchFamily="34" charset="-122"/>
                <a:cs typeface="Barlow" pitchFamily="34" charset="-120"/>
              </a:rPr>
              <a:t>Market value is growing at 18–25% CAGR, outpacing most global branded residence markets.</a:t>
            </a:r>
            <a:endParaRPr lang="en-US" sz="1200" dirty="0"/>
          </a:p>
        </p:txBody>
      </p:sp>
      <p:sp>
        <p:nvSpPr>
          <p:cNvPr id="11" name="Text 9"/>
          <p:cNvSpPr/>
          <p:nvPr/>
        </p:nvSpPr>
        <p:spPr>
          <a:xfrm>
            <a:off x="8253305" y="3186708"/>
            <a:ext cx="2944243" cy="514945"/>
          </a:xfrm>
          <a:prstGeom prst="rect">
            <a:avLst/>
          </a:prstGeom>
          <a:noFill/>
          <a:ln/>
        </p:spPr>
        <p:txBody>
          <a:bodyPr wrap="none" lIns="0" tIns="0" rIns="0" bIns="0" rtlCol="0" anchor="t"/>
          <a:lstStyle/>
          <a:p>
            <a:pPr marL="0" indent="0" algn="ctr">
              <a:lnSpc>
                <a:spcPct val="83000"/>
              </a:lnSpc>
              <a:buNone/>
            </a:pPr>
            <a:r>
              <a:rPr lang="en-US" sz="4050" b="1" dirty="0">
                <a:solidFill>
                  <a:srgbClr val="E0E4E6"/>
                </a:solidFill>
                <a:latin typeface="Spline Sans Bold" pitchFamily="34" charset="0"/>
                <a:ea typeface="Spline Sans Bold" pitchFamily="34" charset="-122"/>
                <a:cs typeface="Spline Sans Bold" pitchFamily="34" charset="-120"/>
              </a:rPr>
              <a:t>₹1L Cr</a:t>
            </a:r>
            <a:endParaRPr lang="en-US" sz="4050" dirty="0"/>
          </a:p>
        </p:txBody>
      </p:sp>
      <p:sp>
        <p:nvSpPr>
          <p:cNvPr id="12" name="Text 10"/>
          <p:cNvSpPr/>
          <p:nvPr/>
        </p:nvSpPr>
        <p:spPr>
          <a:xfrm>
            <a:off x="8858624" y="3879056"/>
            <a:ext cx="1733705" cy="216595"/>
          </a:xfrm>
          <a:prstGeom prst="rect">
            <a:avLst/>
          </a:prstGeom>
          <a:noFill/>
          <a:ln/>
        </p:spPr>
        <p:txBody>
          <a:bodyPr wrap="none" lIns="0" tIns="0" rIns="0" bIns="0" rtlCol="0" anchor="t"/>
          <a:lstStyle/>
          <a:p>
            <a:pPr marL="0" indent="0" algn="ctr">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2035 Projection</a:t>
            </a:r>
            <a:endParaRPr lang="en-US" sz="1350" dirty="0"/>
          </a:p>
        </p:txBody>
      </p:sp>
      <p:sp>
        <p:nvSpPr>
          <p:cNvPr id="13" name="Text 11"/>
          <p:cNvSpPr/>
          <p:nvPr/>
        </p:nvSpPr>
        <p:spPr>
          <a:xfrm>
            <a:off x="7993557" y="4175224"/>
            <a:ext cx="3463838" cy="692944"/>
          </a:xfrm>
          <a:prstGeom prst="rect">
            <a:avLst/>
          </a:prstGeom>
          <a:noFill/>
          <a:ln/>
        </p:spPr>
        <p:txBody>
          <a:bodyPr wrap="square" lIns="0" tIns="0" rIns="0" bIns="0" rtlCol="0" anchor="t">
            <a:normAutofit/>
          </a:bodyPr>
          <a:lstStyle/>
          <a:p>
            <a:pPr marL="0" indent="0" algn="ctr">
              <a:lnSpc>
                <a:spcPct val="123000"/>
              </a:lnSpc>
              <a:buNone/>
            </a:pPr>
            <a:r>
              <a:rPr lang="en-US" sz="1200" dirty="0">
                <a:solidFill>
                  <a:srgbClr val="E0E4E6"/>
                </a:solidFill>
                <a:latin typeface="Barlow" pitchFamily="34" charset="0"/>
                <a:ea typeface="Barlow" pitchFamily="34" charset="-122"/>
                <a:cs typeface="Barlow" pitchFamily="34" charset="-120"/>
              </a:rPr>
              <a:t>The market is expected to cross ₹1 lakh crore by 2035, driven by rising affluence and brand consciousness.</a:t>
            </a:r>
            <a:endParaRPr lang="en-US" sz="1200" dirty="0"/>
          </a:p>
        </p:txBody>
      </p:sp>
      <p:sp>
        <p:nvSpPr>
          <p:cNvPr id="14" name="Text 12"/>
          <p:cNvSpPr/>
          <p:nvPr/>
        </p:nvSpPr>
        <p:spPr>
          <a:xfrm>
            <a:off x="968351" y="5166420"/>
            <a:ext cx="10489045" cy="461963"/>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India's branded residence market represents a rare convergence of demographic momentum, rising affluence, and brand aspiration. For international brands with the right local partner, this is the decade to establish a defining presence in India.</a:t>
            </a:r>
            <a:endParaRPr lang="en-US" sz="1200" dirty="0"/>
          </a:p>
        </p:txBody>
      </p:sp>
    </p:spTree>
    <p:extLst>
      <p:ext uri="{BB962C8B-B14F-4D97-AF65-F5344CB8AC3E}">
        <p14:creationId xmlns:p14="http://schemas.microsoft.com/office/powerpoint/2010/main" val="1424470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690761"/>
            <a:ext cx="2547278" cy="242193"/>
          </a:xfrm>
          <a:prstGeom prst="rect">
            <a:avLst/>
          </a:prstGeom>
          <a:noFill/>
          <a:ln/>
        </p:spPr>
        <p:txBody>
          <a:bodyPr wrap="none" lIns="0" tIns="0" rIns="0" bIns="0" rtlCol="0" anchor="t"/>
          <a:lstStyle/>
          <a:p>
            <a:pPr marL="0" indent="0" algn="l">
              <a:lnSpc>
                <a:spcPct val="104000"/>
              </a:lnSpc>
              <a:buNone/>
            </a:pPr>
            <a:r>
              <a:rPr lang="en-US" sz="1500" b="1" dirty="0">
                <a:solidFill>
                  <a:srgbClr val="F0FCFF"/>
                </a:solidFill>
                <a:latin typeface="Spline Sans Bold" pitchFamily="34" charset="0"/>
                <a:ea typeface="Spline Sans Bold" pitchFamily="34" charset="-122"/>
                <a:cs typeface="Spline Sans Bold" pitchFamily="34" charset="-120"/>
              </a:rPr>
              <a:t>Market Opportunity</a:t>
            </a:r>
            <a:endParaRPr lang="en-US" sz="1500" dirty="0"/>
          </a:p>
        </p:txBody>
      </p:sp>
      <p:sp>
        <p:nvSpPr>
          <p:cNvPr id="3" name="Text 1"/>
          <p:cNvSpPr/>
          <p:nvPr/>
        </p:nvSpPr>
        <p:spPr>
          <a:xfrm>
            <a:off x="734300" y="999133"/>
            <a:ext cx="10723096" cy="968772"/>
          </a:xfrm>
          <a:prstGeom prst="rect">
            <a:avLst/>
          </a:prstGeom>
          <a:noFill/>
          <a:ln/>
        </p:spPr>
        <p:txBody>
          <a:bodyPr wrap="square" lIns="0" tIns="0" rIns="0" bIns="0" rtlCol="0" anchor="t">
            <a:normAutofit/>
          </a:bodyPr>
          <a:lstStyle/>
          <a:p>
            <a:pPr marL="0" indent="0" algn="l">
              <a:lnSpc>
                <a:spcPct val="104000"/>
              </a:lnSpc>
              <a:buNone/>
            </a:pPr>
            <a:r>
              <a:rPr lang="en-US" sz="3050" b="1" dirty="0">
                <a:solidFill>
                  <a:srgbClr val="F0FCFF"/>
                </a:solidFill>
                <a:latin typeface="Spline Sans Bold" pitchFamily="34" charset="0"/>
                <a:ea typeface="Spline Sans Bold" pitchFamily="34" charset="-122"/>
                <a:cs typeface="Spline Sans Bold" pitchFamily="34" charset="-120"/>
              </a:rPr>
              <a:t>India Among the World's Leading Branded Residence Markets</a:t>
            </a:r>
            <a:endParaRPr lang="en-US" sz="3050" dirty="0"/>
          </a:p>
        </p:txBody>
      </p:sp>
      <p:sp>
        <p:nvSpPr>
          <p:cNvPr id="4" name="Shape 2"/>
          <p:cNvSpPr/>
          <p:nvPr/>
        </p:nvSpPr>
        <p:spPr>
          <a:xfrm>
            <a:off x="608692" y="2216348"/>
            <a:ext cx="5957441" cy="3950791"/>
          </a:xfrm>
          <a:prstGeom prst="roundRect">
            <a:avLst>
              <a:gd name="adj" fmla="val 10594"/>
            </a:avLst>
          </a:prstGeom>
          <a:solidFill>
            <a:srgbClr val="091231">
              <a:alpha val="75000"/>
            </a:srgbClr>
          </a:solidFill>
          <a:ln/>
        </p:spPr>
        <p:txBody>
          <a:bodyPr/>
          <a:lstStyle/>
          <a:p>
            <a:endParaRPr lang="en-IN"/>
          </a:p>
        </p:txBody>
      </p:sp>
      <p:sp>
        <p:nvSpPr>
          <p:cNvPr id="5" name="Text 3"/>
          <p:cNvSpPr/>
          <p:nvPr/>
        </p:nvSpPr>
        <p:spPr>
          <a:xfrm>
            <a:off x="783015" y="2381945"/>
            <a:ext cx="2834807" cy="242193"/>
          </a:xfrm>
          <a:prstGeom prst="rect">
            <a:avLst/>
          </a:prstGeom>
          <a:noFill/>
          <a:ln/>
        </p:spPr>
        <p:txBody>
          <a:bodyPr wrap="none" lIns="0" tIns="0" rIns="0" bIns="0" rtlCol="0" anchor="t"/>
          <a:lstStyle/>
          <a:p>
            <a:pPr marL="0" indent="0" algn="l">
              <a:lnSpc>
                <a:spcPct val="104000"/>
              </a:lnSpc>
              <a:buNone/>
            </a:pPr>
            <a:r>
              <a:rPr lang="en-US" sz="1500" b="1" dirty="0">
                <a:solidFill>
                  <a:srgbClr val="F0FCFF"/>
                </a:solidFill>
                <a:latin typeface="Spline Sans Bold" pitchFamily="34" charset="0"/>
                <a:ea typeface="Spline Sans Bold" pitchFamily="34" charset="-122"/>
                <a:cs typeface="Spline Sans Bold" pitchFamily="34" charset="-120"/>
              </a:rPr>
              <a:t>The Premium Advantage</a:t>
            </a:r>
            <a:endParaRPr lang="en-US" sz="1500" dirty="0"/>
          </a:p>
        </p:txBody>
      </p:sp>
      <p:sp>
        <p:nvSpPr>
          <p:cNvPr id="6" name="Text 4"/>
          <p:cNvSpPr/>
          <p:nvPr/>
        </p:nvSpPr>
        <p:spPr>
          <a:xfrm>
            <a:off x="783015" y="2789734"/>
            <a:ext cx="5608795" cy="2869605"/>
          </a:xfrm>
          <a:prstGeom prst="rect">
            <a:avLst/>
          </a:prstGeom>
          <a:noFill/>
          <a:ln/>
        </p:spPr>
        <p:txBody>
          <a:bodyPr wrap="square" lIns="0" tIns="0" rIns="0" bIns="0" rtlCol="0" anchor="t">
            <a:normAutofit/>
          </a:bodyPr>
          <a:lstStyle/>
          <a:p>
            <a:pPr marL="0" indent="0" algn="l">
              <a:lnSpc>
                <a:spcPct val="130000"/>
              </a:lnSpc>
              <a:buNone/>
            </a:pPr>
            <a:r>
              <a:rPr lang="en-US" sz="1350" dirty="0">
                <a:solidFill>
                  <a:srgbClr val="E0E4E6"/>
                </a:solidFill>
                <a:latin typeface="Barlow" pitchFamily="34" charset="0"/>
                <a:ea typeface="Barlow" pitchFamily="34" charset="-122"/>
                <a:cs typeface="Barlow" pitchFamily="34" charset="-120"/>
              </a:rPr>
              <a:t>Branded homes in India command </a:t>
            </a:r>
            <a:r>
              <a:rPr lang="en-US" sz="1350" b="1" dirty="0">
                <a:solidFill>
                  <a:srgbClr val="E0E4E6"/>
                </a:solidFill>
                <a:latin typeface="Barlow" pitchFamily="34" charset="0"/>
                <a:ea typeface="Barlow" pitchFamily="34" charset="-122"/>
                <a:cs typeface="Barlow" pitchFamily="34" charset="-120"/>
              </a:rPr>
              <a:t>30–40% price premiums</a:t>
            </a:r>
            <a:r>
              <a:rPr lang="en-US" sz="1350" dirty="0">
                <a:solidFill>
                  <a:srgbClr val="E0E4E6"/>
                </a:solidFill>
                <a:latin typeface="Barlow" pitchFamily="34" charset="0"/>
                <a:ea typeface="Barlow" pitchFamily="34" charset="-122"/>
                <a:cs typeface="Barlow" pitchFamily="34" charset="-120"/>
              </a:rPr>
              <a:t> over comparable non-branded properties in the same locations. This premium is not merely aspirational — it is backed by stronger absorption rates, faster sales velocity, and demonstrably better resale values. For developers and brand partners, this represents a significant margin opportunity that traditional projects simply cannot match.</a:t>
            </a:r>
            <a:endParaRPr lang="en-US" sz="1350" dirty="0"/>
          </a:p>
          <a:p>
            <a:pPr marL="0" indent="0" algn="l">
              <a:lnSpc>
                <a:spcPct val="130000"/>
              </a:lnSpc>
              <a:buNone/>
            </a:pPr>
            <a:r>
              <a:rPr lang="en-US" sz="1350" dirty="0">
                <a:solidFill>
                  <a:srgbClr val="E0E4E6"/>
                </a:solidFill>
                <a:latin typeface="Barlow" pitchFamily="34" charset="0"/>
                <a:ea typeface="Barlow" pitchFamily="34" charset="-122"/>
                <a:cs typeface="Barlow" pitchFamily="34" charset="-120"/>
              </a:rPr>
              <a:t>The combination of brand trust, hospitality-grade amenities, and professional management creates a product that resonates deeply with India's growing cohort of high-net-worth individuals, NRIs, and global executives.</a:t>
            </a:r>
            <a:endParaRPr lang="en-US" sz="1350" dirty="0"/>
          </a:p>
        </p:txBody>
      </p:sp>
      <p:sp>
        <p:nvSpPr>
          <p:cNvPr id="7" name="Text 5"/>
          <p:cNvSpPr/>
          <p:nvPr/>
        </p:nvSpPr>
        <p:spPr>
          <a:xfrm>
            <a:off x="6872314" y="2381945"/>
            <a:ext cx="2547278" cy="242193"/>
          </a:xfrm>
          <a:prstGeom prst="rect">
            <a:avLst/>
          </a:prstGeom>
          <a:noFill/>
          <a:ln/>
        </p:spPr>
        <p:txBody>
          <a:bodyPr wrap="none" lIns="0" tIns="0" rIns="0" bIns="0" rtlCol="0" anchor="t"/>
          <a:lstStyle/>
          <a:p>
            <a:pPr marL="0" indent="0" algn="l">
              <a:lnSpc>
                <a:spcPct val="104000"/>
              </a:lnSpc>
              <a:buNone/>
            </a:pPr>
            <a:r>
              <a:rPr lang="en-US" sz="1500" b="1" dirty="0">
                <a:solidFill>
                  <a:srgbClr val="F0FCFF"/>
                </a:solidFill>
                <a:latin typeface="Spline Sans Bold" pitchFamily="34" charset="0"/>
                <a:ea typeface="Spline Sans Bold" pitchFamily="34" charset="-122"/>
                <a:cs typeface="Spline Sans Bold" pitchFamily="34" charset="-120"/>
              </a:rPr>
              <a:t>Why Brands Win</a:t>
            </a:r>
            <a:endParaRPr lang="en-US" sz="1500" dirty="0"/>
          </a:p>
        </p:txBody>
      </p:sp>
      <p:pic>
        <p:nvPicPr>
          <p:cNvPr id="8"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37698" y="2819102"/>
            <a:ext cx="261534" cy="261541"/>
          </a:xfrm>
          <a:prstGeom prst="rect">
            <a:avLst/>
          </a:prstGeom>
        </p:spPr>
      </p:pic>
      <p:sp>
        <p:nvSpPr>
          <p:cNvPr id="9" name="Text 6"/>
          <p:cNvSpPr/>
          <p:nvPr/>
        </p:nvSpPr>
        <p:spPr>
          <a:xfrm>
            <a:off x="7438938" y="2810470"/>
            <a:ext cx="4024708" cy="544116"/>
          </a:xfrm>
          <a:prstGeom prst="rect">
            <a:avLst/>
          </a:prstGeom>
          <a:noFill/>
          <a:ln/>
        </p:spPr>
        <p:txBody>
          <a:bodyPr wrap="square" lIns="0" tIns="0" rIns="0" bIns="0" rtlCol="0" anchor="t">
            <a:normAutofit/>
          </a:bodyPr>
          <a:lstStyle/>
          <a:p>
            <a:pPr marL="0" indent="0" algn="l">
              <a:lnSpc>
                <a:spcPct val="130000"/>
              </a:lnSpc>
              <a:buNone/>
            </a:pPr>
            <a:r>
              <a:rPr lang="en-US" sz="1350" b="1" dirty="0">
                <a:solidFill>
                  <a:srgbClr val="E0E4E6"/>
                </a:solidFill>
                <a:latin typeface="Barlow" pitchFamily="34" charset="0"/>
                <a:ea typeface="Barlow" pitchFamily="34" charset="-122"/>
                <a:cs typeface="Barlow" pitchFamily="34" charset="-120"/>
              </a:rPr>
              <a:t>Stronger absorption</a:t>
            </a:r>
            <a:r>
              <a:rPr lang="en-US" sz="1350" dirty="0">
                <a:solidFill>
                  <a:srgbClr val="E0E4E6"/>
                </a:solidFill>
                <a:latin typeface="Barlow" pitchFamily="34" charset="0"/>
                <a:ea typeface="Barlow" pitchFamily="34" charset="-122"/>
                <a:cs typeface="Barlow" pitchFamily="34" charset="-120"/>
              </a:rPr>
              <a:t> — branded projects sell faster than unbranded comparables</a:t>
            </a:r>
            <a:endParaRPr lang="en-US" sz="1350" dirty="0"/>
          </a:p>
        </p:txBody>
      </p:sp>
      <p:pic>
        <p:nvPicPr>
          <p:cNvPr id="10"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37698" y="3694509"/>
            <a:ext cx="261534" cy="261541"/>
          </a:xfrm>
          <a:prstGeom prst="rect">
            <a:avLst/>
          </a:prstGeom>
        </p:spPr>
      </p:pic>
      <p:sp>
        <p:nvSpPr>
          <p:cNvPr id="11" name="Text 7"/>
          <p:cNvSpPr/>
          <p:nvPr/>
        </p:nvSpPr>
        <p:spPr>
          <a:xfrm>
            <a:off x="7438938" y="3685877"/>
            <a:ext cx="4024708" cy="544116"/>
          </a:xfrm>
          <a:prstGeom prst="rect">
            <a:avLst/>
          </a:prstGeom>
          <a:noFill/>
          <a:ln/>
        </p:spPr>
        <p:txBody>
          <a:bodyPr wrap="square" lIns="0" tIns="0" rIns="0" bIns="0" rtlCol="0" anchor="t">
            <a:normAutofit/>
          </a:bodyPr>
          <a:lstStyle/>
          <a:p>
            <a:pPr marL="0" indent="0" algn="l">
              <a:lnSpc>
                <a:spcPct val="130000"/>
              </a:lnSpc>
              <a:buNone/>
            </a:pPr>
            <a:r>
              <a:rPr lang="en-US" sz="1350" b="1" dirty="0">
                <a:solidFill>
                  <a:srgbClr val="E0E4E6"/>
                </a:solidFill>
                <a:latin typeface="Barlow" pitchFamily="34" charset="0"/>
                <a:ea typeface="Barlow" pitchFamily="34" charset="-122"/>
                <a:cs typeface="Barlow" pitchFamily="34" charset="-120"/>
              </a:rPr>
              <a:t>Higher resale values</a:t>
            </a:r>
            <a:r>
              <a:rPr lang="en-US" sz="1350" dirty="0">
                <a:solidFill>
                  <a:srgbClr val="E0E4E6"/>
                </a:solidFill>
                <a:latin typeface="Barlow" pitchFamily="34" charset="0"/>
                <a:ea typeface="Barlow" pitchFamily="34" charset="-122"/>
                <a:cs typeface="Barlow" pitchFamily="34" charset="-120"/>
              </a:rPr>
              <a:t> — brand legacy sustains long-term property appreciation</a:t>
            </a:r>
            <a:endParaRPr lang="en-US" sz="1350" dirty="0"/>
          </a:p>
        </p:txBody>
      </p:sp>
      <p:pic>
        <p:nvPicPr>
          <p:cNvPr id="12"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37698" y="4569916"/>
            <a:ext cx="261534" cy="261541"/>
          </a:xfrm>
          <a:prstGeom prst="rect">
            <a:avLst/>
          </a:prstGeom>
        </p:spPr>
      </p:pic>
      <p:sp>
        <p:nvSpPr>
          <p:cNvPr id="13" name="Text 8"/>
          <p:cNvSpPr/>
          <p:nvPr/>
        </p:nvSpPr>
        <p:spPr>
          <a:xfrm>
            <a:off x="7438938" y="4561284"/>
            <a:ext cx="4024708" cy="544116"/>
          </a:xfrm>
          <a:prstGeom prst="rect">
            <a:avLst/>
          </a:prstGeom>
          <a:noFill/>
          <a:ln/>
        </p:spPr>
        <p:txBody>
          <a:bodyPr wrap="square" lIns="0" tIns="0" rIns="0" bIns="0" rtlCol="0" anchor="t">
            <a:normAutofit/>
          </a:bodyPr>
          <a:lstStyle/>
          <a:p>
            <a:pPr marL="0" indent="0" algn="l">
              <a:lnSpc>
                <a:spcPct val="130000"/>
              </a:lnSpc>
              <a:buNone/>
            </a:pPr>
            <a:r>
              <a:rPr lang="en-US" sz="1350" b="1" dirty="0">
                <a:solidFill>
                  <a:srgbClr val="E0E4E6"/>
                </a:solidFill>
                <a:latin typeface="Barlow" pitchFamily="34" charset="0"/>
                <a:ea typeface="Barlow" pitchFamily="34" charset="-122"/>
                <a:cs typeface="Barlow" pitchFamily="34" charset="-120"/>
              </a:rPr>
              <a:t>Premium tenant profile</a:t>
            </a:r>
            <a:r>
              <a:rPr lang="en-US" sz="1350" dirty="0">
                <a:solidFill>
                  <a:srgbClr val="E0E4E6"/>
                </a:solidFill>
                <a:latin typeface="Barlow" pitchFamily="34" charset="0"/>
                <a:ea typeface="Barlow" pitchFamily="34" charset="-122"/>
                <a:cs typeface="Barlow" pitchFamily="34" charset="-120"/>
              </a:rPr>
              <a:t> — attracts expats, CXOs, and diplomatic households</a:t>
            </a:r>
            <a:endParaRPr lang="en-US" sz="1350" dirty="0"/>
          </a:p>
        </p:txBody>
      </p:sp>
      <p:pic>
        <p:nvPicPr>
          <p:cNvPr id="14"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37698" y="5445323"/>
            <a:ext cx="261534" cy="261541"/>
          </a:xfrm>
          <a:prstGeom prst="rect">
            <a:avLst/>
          </a:prstGeom>
        </p:spPr>
      </p:pic>
      <p:sp>
        <p:nvSpPr>
          <p:cNvPr id="15" name="Text 9"/>
          <p:cNvSpPr/>
          <p:nvPr/>
        </p:nvSpPr>
        <p:spPr>
          <a:xfrm>
            <a:off x="7438938" y="5436691"/>
            <a:ext cx="4024708" cy="544116"/>
          </a:xfrm>
          <a:prstGeom prst="rect">
            <a:avLst/>
          </a:prstGeom>
          <a:noFill/>
          <a:ln/>
        </p:spPr>
        <p:txBody>
          <a:bodyPr wrap="square" lIns="0" tIns="0" rIns="0" bIns="0" rtlCol="0" anchor="t">
            <a:normAutofit/>
          </a:bodyPr>
          <a:lstStyle/>
          <a:p>
            <a:pPr marL="0" indent="0" algn="l">
              <a:lnSpc>
                <a:spcPct val="130000"/>
              </a:lnSpc>
              <a:buNone/>
            </a:pPr>
            <a:r>
              <a:rPr lang="en-US" sz="1350" b="1" dirty="0">
                <a:solidFill>
                  <a:srgbClr val="E0E4E6"/>
                </a:solidFill>
                <a:latin typeface="Barlow" pitchFamily="34" charset="0"/>
                <a:ea typeface="Barlow" pitchFamily="34" charset="-122"/>
                <a:cs typeface="Barlow" pitchFamily="34" charset="-120"/>
              </a:rPr>
              <a:t>Global brand equity</a:t>
            </a:r>
            <a:r>
              <a:rPr lang="en-US" sz="1350" dirty="0">
                <a:solidFill>
                  <a:srgbClr val="E0E4E6"/>
                </a:solidFill>
                <a:latin typeface="Barlow" pitchFamily="34" charset="0"/>
                <a:ea typeface="Barlow" pitchFamily="34" charset="-122"/>
                <a:cs typeface="Barlow" pitchFamily="34" charset="-120"/>
              </a:rPr>
              <a:t> — international recognition drives buyer confidence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734200" y="621407"/>
            <a:ext cx="1214804" cy="270470"/>
          </a:xfrm>
          <a:prstGeom prst="roundRect">
            <a:avLst>
              <a:gd name="adj" fmla="val 69812"/>
            </a:avLst>
          </a:prstGeom>
          <a:solidFill>
            <a:srgbClr val="004D36"/>
          </a:solidFill>
          <a:ln/>
        </p:spPr>
        <p:txBody>
          <a:bodyPr/>
          <a:lstStyle/>
          <a:p>
            <a:endParaRPr lang="en-IN"/>
          </a:p>
        </p:txBody>
      </p:sp>
      <p:sp>
        <p:nvSpPr>
          <p:cNvPr id="4" name="Text 1"/>
          <p:cNvSpPr/>
          <p:nvPr/>
        </p:nvSpPr>
        <p:spPr>
          <a:xfrm>
            <a:off x="828555" y="668536"/>
            <a:ext cx="1635679" cy="176213"/>
          </a:xfrm>
          <a:prstGeom prst="rect">
            <a:avLst/>
          </a:prstGeom>
          <a:noFill/>
          <a:ln/>
        </p:spPr>
        <p:txBody>
          <a:bodyPr wrap="none" lIns="0" tIns="0" rIns="0" bIns="0" rtlCol="0" anchor="t"/>
          <a:lstStyle/>
          <a:p>
            <a:pPr marL="0" indent="0" algn="l">
              <a:lnSpc>
                <a:spcPct val="117000"/>
              </a:lnSpc>
              <a:buNone/>
            </a:pPr>
            <a:r>
              <a:rPr lang="en-US" sz="950" dirty="0">
                <a:solidFill>
                  <a:srgbClr val="E0E4E6"/>
                </a:solidFill>
                <a:latin typeface="Barlow" pitchFamily="34" charset="0"/>
                <a:ea typeface="Barlow" pitchFamily="34" charset="-122"/>
                <a:cs typeface="Barlow" pitchFamily="34" charset="-120"/>
              </a:rPr>
              <a:t>MARKET CONTEXT</a:t>
            </a:r>
            <a:endParaRPr lang="en-US" sz="950" dirty="0"/>
          </a:p>
        </p:txBody>
      </p:sp>
      <p:sp>
        <p:nvSpPr>
          <p:cNvPr id="5" name="Text 2"/>
          <p:cNvSpPr/>
          <p:nvPr/>
        </p:nvSpPr>
        <p:spPr>
          <a:xfrm>
            <a:off x="734200" y="939006"/>
            <a:ext cx="4119559" cy="437059"/>
          </a:xfrm>
          <a:prstGeom prst="rect">
            <a:avLst/>
          </a:prstGeom>
          <a:noFill/>
          <a:ln/>
        </p:spPr>
        <p:txBody>
          <a:bodyPr wrap="none" lIns="0" tIns="0" rIns="0" bIns="0" rtlCol="0" anchor="t"/>
          <a:lstStyle/>
          <a:p>
            <a:pPr marL="0" indent="0" algn="l">
              <a:lnSpc>
                <a:spcPct val="104000"/>
              </a:lnSpc>
              <a:buNone/>
            </a:pPr>
            <a:r>
              <a:rPr lang="en-US" sz="2750" b="1" dirty="0">
                <a:solidFill>
                  <a:srgbClr val="F0FCFF"/>
                </a:solidFill>
                <a:latin typeface="Spline Sans Bold" pitchFamily="34" charset="0"/>
                <a:ea typeface="Spline Sans Bold" pitchFamily="34" charset="-122"/>
                <a:cs typeface="Spline Sans Bold" pitchFamily="34" charset="-120"/>
              </a:rPr>
              <a:t>Why India, Why Now?</a:t>
            </a:r>
            <a:endParaRPr lang="en-US" sz="2750" dirty="0"/>
          </a:p>
        </p:txBody>
      </p:sp>
      <p:sp>
        <p:nvSpPr>
          <p:cNvPr id="6" name="Shape 3"/>
          <p:cNvSpPr/>
          <p:nvPr/>
        </p:nvSpPr>
        <p:spPr>
          <a:xfrm>
            <a:off x="734200" y="1553071"/>
            <a:ext cx="6151409" cy="1082377"/>
          </a:xfrm>
          <a:prstGeom prst="roundRect">
            <a:avLst>
              <a:gd name="adj" fmla="val 21806"/>
            </a:avLst>
          </a:prstGeom>
          <a:solidFill>
            <a:srgbClr val="0A081B"/>
          </a:solidFill>
          <a:ln w="19050">
            <a:solidFill>
              <a:srgbClr val="16FFBB"/>
            </a:solidFill>
            <a:prstDash val="solid"/>
          </a:ln>
        </p:spPr>
        <p:txBody>
          <a:bodyPr/>
          <a:lstStyle/>
          <a:p>
            <a:endParaRPr lang="en-IN"/>
          </a:p>
        </p:txBody>
      </p:sp>
      <p:sp>
        <p:nvSpPr>
          <p:cNvPr id="7" name="Text 4"/>
          <p:cNvSpPr/>
          <p:nvPr/>
        </p:nvSpPr>
        <p:spPr>
          <a:xfrm>
            <a:off x="910508" y="1729383"/>
            <a:ext cx="1748290" cy="218480"/>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Rising HNWIs</a:t>
            </a:r>
            <a:endParaRPr lang="en-US" sz="1350" dirty="0"/>
          </a:p>
        </p:txBody>
      </p:sp>
      <p:sp>
        <p:nvSpPr>
          <p:cNvPr id="8" name="Text 5"/>
          <p:cNvSpPr/>
          <p:nvPr/>
        </p:nvSpPr>
        <p:spPr>
          <a:xfrm>
            <a:off x="910508" y="2018605"/>
            <a:ext cx="5798794" cy="440531"/>
          </a:xfrm>
          <a:prstGeom prst="rect">
            <a:avLst/>
          </a:prstGeom>
          <a:noFill/>
          <a:ln/>
        </p:spPr>
        <p:txBody>
          <a:bodyPr wrap="square" lIns="0" tIns="0" rIns="0" bIns="0" rtlCol="0" anchor="t">
            <a:normAutofit/>
          </a:bodyPr>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India's high-net-worth population is expanding rapidly, creating a deepening pool of luxury-ready buyers.</a:t>
            </a:r>
            <a:endParaRPr lang="en-US" sz="1200" dirty="0"/>
          </a:p>
        </p:txBody>
      </p:sp>
      <p:sp>
        <p:nvSpPr>
          <p:cNvPr id="9" name="Shape 6"/>
          <p:cNvSpPr/>
          <p:nvPr/>
        </p:nvSpPr>
        <p:spPr>
          <a:xfrm>
            <a:off x="734200" y="2753420"/>
            <a:ext cx="6151409" cy="1082377"/>
          </a:xfrm>
          <a:prstGeom prst="roundRect">
            <a:avLst>
              <a:gd name="adj" fmla="val 21806"/>
            </a:avLst>
          </a:prstGeom>
          <a:solidFill>
            <a:srgbClr val="0A081B"/>
          </a:solidFill>
          <a:ln w="19050">
            <a:solidFill>
              <a:srgbClr val="29DDDA"/>
            </a:solidFill>
            <a:prstDash val="solid"/>
          </a:ln>
        </p:spPr>
        <p:txBody>
          <a:bodyPr/>
          <a:lstStyle/>
          <a:p>
            <a:endParaRPr lang="en-IN"/>
          </a:p>
        </p:txBody>
      </p:sp>
      <p:sp>
        <p:nvSpPr>
          <p:cNvPr id="10" name="Text 7"/>
          <p:cNvSpPr/>
          <p:nvPr/>
        </p:nvSpPr>
        <p:spPr>
          <a:xfrm>
            <a:off x="910508" y="2929731"/>
            <a:ext cx="1748290" cy="218480"/>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Luxury Appetite</a:t>
            </a:r>
            <a:endParaRPr lang="en-US" sz="1350" dirty="0"/>
          </a:p>
        </p:txBody>
      </p:sp>
      <p:sp>
        <p:nvSpPr>
          <p:cNvPr id="11" name="Text 8"/>
          <p:cNvSpPr/>
          <p:nvPr/>
        </p:nvSpPr>
        <p:spPr>
          <a:xfrm>
            <a:off x="910508" y="3218954"/>
            <a:ext cx="5798794" cy="440531"/>
          </a:xfrm>
          <a:prstGeom prst="rect">
            <a:avLst/>
          </a:prstGeom>
          <a:noFill/>
          <a:ln/>
        </p:spPr>
        <p:txBody>
          <a:bodyPr wrap="square" lIns="0" tIns="0" rIns="0" bIns="0" rtlCol="0" anchor="t">
            <a:normAutofit/>
          </a:bodyPr>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Growing demand for curated lifestyle experiences is reshaping what affluent buyers expect from their homes.</a:t>
            </a:r>
            <a:endParaRPr lang="en-US" sz="1200" dirty="0"/>
          </a:p>
        </p:txBody>
      </p:sp>
      <p:sp>
        <p:nvSpPr>
          <p:cNvPr id="12" name="Shape 9"/>
          <p:cNvSpPr/>
          <p:nvPr/>
        </p:nvSpPr>
        <p:spPr>
          <a:xfrm>
            <a:off x="734200" y="3953768"/>
            <a:ext cx="6151409" cy="1082377"/>
          </a:xfrm>
          <a:prstGeom prst="roundRect">
            <a:avLst>
              <a:gd name="adj" fmla="val 21806"/>
            </a:avLst>
          </a:prstGeom>
          <a:solidFill>
            <a:srgbClr val="0A081B"/>
          </a:solidFill>
          <a:ln w="19050">
            <a:solidFill>
              <a:srgbClr val="37A7E7"/>
            </a:solidFill>
            <a:prstDash val="solid"/>
          </a:ln>
        </p:spPr>
        <p:txBody>
          <a:bodyPr/>
          <a:lstStyle/>
          <a:p>
            <a:endParaRPr lang="en-IN"/>
          </a:p>
        </p:txBody>
      </p:sp>
      <p:sp>
        <p:nvSpPr>
          <p:cNvPr id="13" name="Text 10"/>
          <p:cNvSpPr/>
          <p:nvPr/>
        </p:nvSpPr>
        <p:spPr>
          <a:xfrm>
            <a:off x="910508" y="4130080"/>
            <a:ext cx="1748290" cy="218480"/>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Global Exposure</a:t>
            </a:r>
            <a:endParaRPr lang="en-US" sz="1350" dirty="0"/>
          </a:p>
        </p:txBody>
      </p:sp>
      <p:sp>
        <p:nvSpPr>
          <p:cNvPr id="14" name="Text 11"/>
          <p:cNvSpPr/>
          <p:nvPr/>
        </p:nvSpPr>
        <p:spPr>
          <a:xfrm>
            <a:off x="910508" y="4419302"/>
            <a:ext cx="5798794" cy="440531"/>
          </a:xfrm>
          <a:prstGeom prst="rect">
            <a:avLst/>
          </a:prstGeom>
          <a:noFill/>
          <a:ln/>
        </p:spPr>
        <p:txBody>
          <a:bodyPr wrap="square" lIns="0" tIns="0" rIns="0" bIns="0" rtlCol="0" anchor="t">
            <a:normAutofit/>
          </a:bodyPr>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Internationally travelled buyers are bringing global standards and brand expectations back to India.</a:t>
            </a:r>
            <a:endParaRPr lang="en-US" sz="1200" dirty="0"/>
          </a:p>
        </p:txBody>
      </p:sp>
      <p:sp>
        <p:nvSpPr>
          <p:cNvPr id="15" name="Shape 12"/>
          <p:cNvSpPr/>
          <p:nvPr/>
        </p:nvSpPr>
        <p:spPr>
          <a:xfrm>
            <a:off x="734200" y="5154116"/>
            <a:ext cx="6151409" cy="1082377"/>
          </a:xfrm>
          <a:prstGeom prst="roundRect">
            <a:avLst>
              <a:gd name="adj" fmla="val 21806"/>
            </a:avLst>
          </a:prstGeom>
          <a:solidFill>
            <a:srgbClr val="0A081B"/>
          </a:solidFill>
          <a:ln w="19050">
            <a:solidFill>
              <a:srgbClr val="091231"/>
            </a:solidFill>
            <a:prstDash val="solid"/>
          </a:ln>
        </p:spPr>
        <p:txBody>
          <a:bodyPr/>
          <a:lstStyle/>
          <a:p>
            <a:endParaRPr lang="en-IN"/>
          </a:p>
        </p:txBody>
      </p:sp>
      <p:sp>
        <p:nvSpPr>
          <p:cNvPr id="16" name="Text 13"/>
          <p:cNvSpPr/>
          <p:nvPr/>
        </p:nvSpPr>
        <p:spPr>
          <a:xfrm>
            <a:off x="910508" y="5330428"/>
            <a:ext cx="1748290" cy="218480"/>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Developer Interest</a:t>
            </a:r>
            <a:endParaRPr lang="en-US" sz="1350" dirty="0"/>
          </a:p>
        </p:txBody>
      </p:sp>
      <p:sp>
        <p:nvSpPr>
          <p:cNvPr id="17" name="Text 14"/>
          <p:cNvSpPr/>
          <p:nvPr/>
        </p:nvSpPr>
        <p:spPr>
          <a:xfrm>
            <a:off x="910508" y="5619651"/>
            <a:ext cx="5798794" cy="440531"/>
          </a:xfrm>
          <a:prstGeom prst="rect">
            <a:avLst/>
          </a:prstGeom>
          <a:noFill/>
          <a:ln/>
        </p:spPr>
        <p:txBody>
          <a:bodyPr wrap="square" lIns="0" tIns="0" rIns="0" bIns="0" rtlCol="0" anchor="t">
            <a:normAutofit/>
          </a:bodyPr>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Leading Indian developers are actively seeking international brand partnerships to elevate their projects.</a:t>
            </a:r>
            <a:endParaRPr lang="en-US" sz="1200" dirty="0"/>
          </a:p>
        </p:txBody>
      </p:sp>
    </p:spTree>
    <p:extLst>
      <p:ext uri="{BB962C8B-B14F-4D97-AF65-F5344CB8AC3E}">
        <p14:creationId xmlns:p14="http://schemas.microsoft.com/office/powerpoint/2010/main" val="376523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832644"/>
            <a:ext cx="2139301" cy="191195"/>
          </a:xfrm>
          <a:prstGeom prst="rect">
            <a:avLst/>
          </a:prstGeom>
          <a:noFill/>
          <a:ln/>
        </p:spPr>
        <p:txBody>
          <a:bodyPr wrap="none" lIns="0" tIns="0" rIns="0" bIns="0" rtlCol="0" anchor="t"/>
          <a:lstStyle/>
          <a:p>
            <a:pPr marL="0" indent="0" algn="l">
              <a:lnSpc>
                <a:spcPct val="104000"/>
              </a:lnSpc>
              <a:buNone/>
            </a:pPr>
            <a:r>
              <a:rPr lang="en-US" sz="1200" b="1" dirty="0">
                <a:solidFill>
                  <a:srgbClr val="F0FCFF"/>
                </a:solidFill>
                <a:latin typeface="Spline Sans Bold" pitchFamily="34" charset="0"/>
                <a:ea typeface="Spline Sans Bold" pitchFamily="34" charset="-122"/>
                <a:cs typeface="Spline Sans Bold" pitchFamily="34" charset="-120"/>
              </a:rPr>
              <a:t>The Investment Case</a:t>
            </a:r>
            <a:endParaRPr lang="en-US" sz="1200" dirty="0"/>
          </a:p>
        </p:txBody>
      </p:sp>
      <p:sp>
        <p:nvSpPr>
          <p:cNvPr id="3" name="Text 1"/>
          <p:cNvSpPr/>
          <p:nvPr/>
        </p:nvSpPr>
        <p:spPr>
          <a:xfrm>
            <a:off x="734300" y="1065113"/>
            <a:ext cx="7287534" cy="382488"/>
          </a:xfrm>
          <a:prstGeom prst="rect">
            <a:avLst/>
          </a:prstGeom>
          <a:noFill/>
          <a:ln/>
        </p:spPr>
        <p:txBody>
          <a:bodyPr wrap="none" lIns="0" tIns="0" rIns="0" bIns="0" rtlCol="0" anchor="t"/>
          <a:lstStyle/>
          <a:p>
            <a:pPr marL="0" indent="0" algn="l">
              <a:lnSpc>
                <a:spcPct val="104000"/>
              </a:lnSpc>
              <a:buNone/>
            </a:pPr>
            <a:r>
              <a:rPr lang="en-US" sz="2400" b="1" dirty="0">
                <a:solidFill>
                  <a:srgbClr val="F0FCFF"/>
                </a:solidFill>
                <a:latin typeface="Spline Sans Bold" pitchFamily="34" charset="0"/>
                <a:ea typeface="Spline Sans Bold" pitchFamily="34" charset="-122"/>
                <a:cs typeface="Spline Sans Bold" pitchFamily="34" charset="-120"/>
              </a:rPr>
              <a:t>Four Reasons Branded Residences Outperform</a:t>
            </a:r>
            <a:endParaRPr lang="en-US" sz="2400" dirty="0"/>
          </a:p>
        </p:txBody>
      </p:sp>
      <p:sp>
        <p:nvSpPr>
          <p:cNvPr id="4" name="Text 2"/>
          <p:cNvSpPr/>
          <p:nvPr/>
        </p:nvSpPr>
        <p:spPr>
          <a:xfrm>
            <a:off x="734300" y="1602482"/>
            <a:ext cx="10723096" cy="385564"/>
          </a:xfrm>
          <a:prstGeom prst="rect">
            <a:avLst/>
          </a:prstGeom>
          <a:noFill/>
          <a:ln/>
        </p:spPr>
        <p:txBody>
          <a:bodyPr wrap="square" lIns="0" tIns="0" rIns="0" bIns="0" rtlCol="0" anchor="t">
            <a:normAutofit/>
          </a:bodyPr>
          <a:lstStyle/>
          <a:p>
            <a:pPr marL="0" indent="0" algn="l">
              <a:lnSpc>
                <a:spcPct val="117000"/>
              </a:lnSpc>
              <a:buNone/>
            </a:pPr>
            <a:r>
              <a:rPr lang="en-US" sz="1050" dirty="0">
                <a:solidFill>
                  <a:srgbClr val="E0E4E6"/>
                </a:solidFill>
                <a:latin typeface="Barlow" pitchFamily="34" charset="0"/>
                <a:ea typeface="Barlow" pitchFamily="34" charset="-122"/>
                <a:cs typeface="Barlow" pitchFamily="34" charset="-120"/>
              </a:rPr>
              <a:t>Beyond aspirational appeal, branded residences offer measurable financial advantages that appeal to both end-users and investors. From rental yields to risk mitigation, the investment thesis is backed by data and market behavior across India's key cities.</a:t>
            </a:r>
            <a:endParaRPr lang="en-US" sz="1050" dirty="0"/>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4300" y="2104132"/>
            <a:ext cx="5309955" cy="1908969"/>
          </a:xfrm>
          <a:prstGeom prst="rect">
            <a:avLst/>
          </a:prstGeom>
        </p:spPr>
      </p:pic>
      <p:sp>
        <p:nvSpPr>
          <p:cNvPr id="6" name="Text 3"/>
          <p:cNvSpPr/>
          <p:nvPr/>
        </p:nvSpPr>
        <p:spPr>
          <a:xfrm>
            <a:off x="3286043" y="2194322"/>
            <a:ext cx="206469" cy="258068"/>
          </a:xfrm>
          <a:prstGeom prst="rect">
            <a:avLst/>
          </a:prstGeom>
          <a:noFill/>
          <a:ln/>
        </p:spPr>
        <p:txBody>
          <a:bodyPr wrap="none" lIns="0" tIns="0" rIns="0" bIns="0" rtlCol="0" anchor="ctr"/>
          <a:lstStyle/>
          <a:p>
            <a:pPr marL="0" indent="0" algn="ctr">
              <a:lnSpc>
                <a:spcPct val="100000"/>
              </a:lnSpc>
              <a:buNone/>
            </a:pPr>
            <a:r>
              <a:rPr lang="en-US" sz="1600" b="1" dirty="0">
                <a:solidFill>
                  <a:srgbClr val="E0E4E6"/>
                </a:solidFill>
                <a:latin typeface="Spline Sans Bold" pitchFamily="34" charset="0"/>
                <a:ea typeface="Spline Sans Bold" pitchFamily="34" charset="-122"/>
                <a:cs typeface="Spline Sans Bold" pitchFamily="34" charset="-120"/>
              </a:rPr>
              <a:t>1</a:t>
            </a:r>
            <a:endParaRPr lang="en-US" sz="1600" dirty="0"/>
          </a:p>
        </p:txBody>
      </p:sp>
      <p:sp>
        <p:nvSpPr>
          <p:cNvPr id="7" name="Text 4"/>
          <p:cNvSpPr/>
          <p:nvPr/>
        </p:nvSpPr>
        <p:spPr>
          <a:xfrm>
            <a:off x="890962" y="2639417"/>
            <a:ext cx="1529716" cy="191195"/>
          </a:xfrm>
          <a:prstGeom prst="rect">
            <a:avLst/>
          </a:prstGeom>
          <a:noFill/>
          <a:ln/>
        </p:spPr>
        <p:txBody>
          <a:bodyPr wrap="none" lIns="0" tIns="0" rIns="0" bIns="0" rtlCol="0" anchor="t"/>
          <a:lstStyle/>
          <a:p>
            <a:pPr marL="0" indent="0" algn="l">
              <a:lnSpc>
                <a:spcPct val="104000"/>
              </a:lnSpc>
              <a:buNone/>
            </a:pPr>
            <a:r>
              <a:rPr lang="en-US" sz="1200" b="1" dirty="0">
                <a:solidFill>
                  <a:srgbClr val="E0E4E6"/>
                </a:solidFill>
                <a:latin typeface="Spline Sans Bold" pitchFamily="34" charset="0"/>
                <a:ea typeface="Spline Sans Bold" pitchFamily="34" charset="-122"/>
                <a:cs typeface="Spline Sans Bold" pitchFamily="34" charset="-120"/>
              </a:rPr>
              <a:t>Higher Rental Yields</a:t>
            </a:r>
            <a:endParaRPr lang="en-US" sz="1200" dirty="0"/>
          </a:p>
        </p:txBody>
      </p:sp>
      <p:sp>
        <p:nvSpPr>
          <p:cNvPr id="8" name="Text 5"/>
          <p:cNvSpPr/>
          <p:nvPr/>
        </p:nvSpPr>
        <p:spPr>
          <a:xfrm>
            <a:off x="890962" y="2892524"/>
            <a:ext cx="4996630" cy="963910"/>
          </a:xfrm>
          <a:prstGeom prst="rect">
            <a:avLst/>
          </a:prstGeom>
          <a:noFill/>
          <a:ln/>
        </p:spPr>
        <p:txBody>
          <a:bodyPr wrap="square" lIns="0" tIns="0" rIns="0" bIns="0" rtlCol="0" anchor="t">
            <a:normAutofit/>
          </a:bodyPr>
          <a:lstStyle/>
          <a:p>
            <a:pPr marL="0" indent="0" algn="l">
              <a:lnSpc>
                <a:spcPct val="117000"/>
              </a:lnSpc>
              <a:buNone/>
            </a:pPr>
            <a:r>
              <a:rPr lang="en-US" sz="1050" dirty="0">
                <a:solidFill>
                  <a:srgbClr val="E0E4E6"/>
                </a:solidFill>
                <a:latin typeface="Barlow" pitchFamily="34" charset="0"/>
                <a:ea typeface="Barlow" pitchFamily="34" charset="-122"/>
                <a:cs typeface="Barlow" pitchFamily="34" charset="-120"/>
              </a:rPr>
              <a:t>Branded homes attract premium tenants — expats, diplomats, CXOs, and business families — who are willing to pay significantly more for comfort, convenience, and brand association. In many cities, these homes command </a:t>
            </a:r>
            <a:r>
              <a:rPr lang="en-US" sz="1050" b="1" dirty="0">
                <a:solidFill>
                  <a:srgbClr val="E0E4E6"/>
                </a:solidFill>
                <a:latin typeface="Barlow" pitchFamily="34" charset="0"/>
                <a:ea typeface="Barlow" pitchFamily="34" charset="-122"/>
                <a:cs typeface="Barlow" pitchFamily="34" charset="-120"/>
              </a:rPr>
              <a:t>20–30% higher rents</a:t>
            </a:r>
            <a:r>
              <a:rPr lang="en-US" sz="1050" dirty="0">
                <a:solidFill>
                  <a:srgbClr val="E0E4E6"/>
                </a:solidFill>
                <a:latin typeface="Barlow" pitchFamily="34" charset="0"/>
                <a:ea typeface="Barlow" pitchFamily="34" charset="-122"/>
                <a:cs typeface="Barlow" pitchFamily="34" charset="-120"/>
              </a:rPr>
              <a:t> compared to similarly sized non-branded properties in the same neighborhood, delivering superior long-term yield for investors.</a:t>
            </a:r>
            <a:endParaRPr lang="en-US" sz="1050" dirty="0"/>
          </a:p>
        </p:txBody>
      </p:sp>
      <p:pic>
        <p:nvPicPr>
          <p:cNvPr id="9"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47440" y="2104132"/>
            <a:ext cx="5309955" cy="1908969"/>
          </a:xfrm>
          <a:prstGeom prst="rect">
            <a:avLst/>
          </a:prstGeom>
        </p:spPr>
      </p:pic>
      <p:sp>
        <p:nvSpPr>
          <p:cNvPr id="10" name="Text 6"/>
          <p:cNvSpPr/>
          <p:nvPr/>
        </p:nvSpPr>
        <p:spPr>
          <a:xfrm>
            <a:off x="8699183" y="2194322"/>
            <a:ext cx="206469" cy="258068"/>
          </a:xfrm>
          <a:prstGeom prst="rect">
            <a:avLst/>
          </a:prstGeom>
          <a:noFill/>
          <a:ln/>
        </p:spPr>
        <p:txBody>
          <a:bodyPr wrap="none" lIns="0" tIns="0" rIns="0" bIns="0" rtlCol="0" anchor="ctr"/>
          <a:lstStyle/>
          <a:p>
            <a:pPr marL="0" indent="0" algn="ctr">
              <a:lnSpc>
                <a:spcPct val="100000"/>
              </a:lnSpc>
              <a:buNone/>
            </a:pPr>
            <a:r>
              <a:rPr lang="en-US" sz="1600" b="1" dirty="0">
                <a:solidFill>
                  <a:srgbClr val="E0E4E6"/>
                </a:solidFill>
                <a:latin typeface="Spline Sans Bold" pitchFamily="34" charset="0"/>
                <a:ea typeface="Spline Sans Bold" pitchFamily="34" charset="-122"/>
                <a:cs typeface="Spline Sans Bold" pitchFamily="34" charset="-120"/>
              </a:rPr>
              <a:t>2</a:t>
            </a:r>
            <a:endParaRPr lang="en-US" sz="1600" dirty="0"/>
          </a:p>
        </p:txBody>
      </p:sp>
      <p:sp>
        <p:nvSpPr>
          <p:cNvPr id="11" name="Text 7"/>
          <p:cNvSpPr/>
          <p:nvPr/>
        </p:nvSpPr>
        <p:spPr>
          <a:xfrm>
            <a:off x="6304102" y="2639417"/>
            <a:ext cx="1529716" cy="191195"/>
          </a:xfrm>
          <a:prstGeom prst="rect">
            <a:avLst/>
          </a:prstGeom>
          <a:noFill/>
          <a:ln/>
        </p:spPr>
        <p:txBody>
          <a:bodyPr wrap="none" lIns="0" tIns="0" rIns="0" bIns="0" rtlCol="0" anchor="t"/>
          <a:lstStyle/>
          <a:p>
            <a:pPr marL="0" indent="0" algn="l">
              <a:lnSpc>
                <a:spcPct val="104000"/>
              </a:lnSpc>
              <a:buNone/>
            </a:pPr>
            <a:r>
              <a:rPr lang="en-US" sz="1200" b="1" dirty="0">
                <a:solidFill>
                  <a:srgbClr val="E0E4E6"/>
                </a:solidFill>
                <a:latin typeface="Spline Sans Bold" pitchFamily="34" charset="0"/>
                <a:ea typeface="Spline Sans Bold" pitchFamily="34" charset="-122"/>
                <a:cs typeface="Spline Sans Bold" pitchFamily="34" charset="-120"/>
              </a:rPr>
              <a:t>Better Resale Value</a:t>
            </a:r>
            <a:endParaRPr lang="en-US" sz="1200" dirty="0"/>
          </a:p>
        </p:txBody>
      </p:sp>
      <p:sp>
        <p:nvSpPr>
          <p:cNvPr id="12" name="Text 8"/>
          <p:cNvSpPr/>
          <p:nvPr/>
        </p:nvSpPr>
        <p:spPr>
          <a:xfrm>
            <a:off x="6304102" y="2892524"/>
            <a:ext cx="4996630" cy="963910"/>
          </a:xfrm>
          <a:prstGeom prst="rect">
            <a:avLst/>
          </a:prstGeom>
          <a:noFill/>
          <a:ln/>
        </p:spPr>
        <p:txBody>
          <a:bodyPr wrap="square" lIns="0" tIns="0" rIns="0" bIns="0" rtlCol="0" anchor="t">
            <a:normAutofit/>
          </a:bodyPr>
          <a:lstStyle/>
          <a:p>
            <a:pPr marL="0" indent="0" algn="l">
              <a:lnSpc>
                <a:spcPct val="117000"/>
              </a:lnSpc>
              <a:buNone/>
            </a:pPr>
            <a:r>
              <a:rPr lang="en-US" sz="1050" dirty="0">
                <a:solidFill>
                  <a:srgbClr val="E0E4E6"/>
                </a:solidFill>
                <a:latin typeface="Barlow" pitchFamily="34" charset="0"/>
                <a:ea typeface="Barlow" pitchFamily="34" charset="-122"/>
                <a:cs typeface="Barlow" pitchFamily="34" charset="-120"/>
              </a:rPr>
              <a:t>Homes backed by a global brand's legacy and upkeep standards tend to retain their appeal longer. Resale becomes easier, and in many cases, these properties appreciate faster because demand consistently outpaces supply. When selling a branded residence, you are not just selling brick and mortar — you are selling </a:t>
            </a:r>
            <a:r>
              <a:rPr lang="en-US" sz="1050" b="1" dirty="0">
                <a:solidFill>
                  <a:srgbClr val="E0E4E6"/>
                </a:solidFill>
                <a:latin typeface="Barlow" pitchFamily="34" charset="0"/>
                <a:ea typeface="Barlow" pitchFamily="34" charset="-122"/>
                <a:cs typeface="Barlow" pitchFamily="34" charset="-120"/>
              </a:rPr>
              <a:t>trust, lifestyle, and community</a:t>
            </a:r>
            <a:r>
              <a:rPr lang="en-US" sz="1050" dirty="0">
                <a:solidFill>
                  <a:srgbClr val="E0E4E6"/>
                </a:solidFill>
                <a:latin typeface="Barlow" pitchFamily="34" charset="0"/>
                <a:ea typeface="Barlow" pitchFamily="34" charset="-122"/>
                <a:cs typeface="Barlow" pitchFamily="34" charset="-120"/>
              </a:rPr>
              <a:t>.</a:t>
            </a:r>
            <a:endParaRPr lang="en-US" sz="1050" dirty="0"/>
          </a:p>
        </p:txBody>
      </p:sp>
      <p:pic>
        <p:nvPicPr>
          <p:cNvPr id="13"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4300" y="4116288"/>
            <a:ext cx="5309955" cy="1908969"/>
          </a:xfrm>
          <a:prstGeom prst="rect">
            <a:avLst/>
          </a:prstGeom>
        </p:spPr>
      </p:pic>
      <p:sp>
        <p:nvSpPr>
          <p:cNvPr id="14" name="Text 9"/>
          <p:cNvSpPr/>
          <p:nvPr/>
        </p:nvSpPr>
        <p:spPr>
          <a:xfrm>
            <a:off x="3286043" y="4206478"/>
            <a:ext cx="206469" cy="258068"/>
          </a:xfrm>
          <a:prstGeom prst="rect">
            <a:avLst/>
          </a:prstGeom>
          <a:noFill/>
          <a:ln/>
        </p:spPr>
        <p:txBody>
          <a:bodyPr wrap="none" lIns="0" tIns="0" rIns="0" bIns="0" rtlCol="0" anchor="ctr"/>
          <a:lstStyle/>
          <a:p>
            <a:pPr marL="0" indent="0" algn="ctr">
              <a:lnSpc>
                <a:spcPct val="100000"/>
              </a:lnSpc>
              <a:buNone/>
            </a:pPr>
            <a:r>
              <a:rPr lang="en-US" sz="1600" b="1" dirty="0">
                <a:solidFill>
                  <a:srgbClr val="E0E4E6"/>
                </a:solidFill>
                <a:latin typeface="Spline Sans Bold" pitchFamily="34" charset="0"/>
                <a:ea typeface="Spline Sans Bold" pitchFamily="34" charset="-122"/>
                <a:cs typeface="Spline Sans Bold" pitchFamily="34" charset="-120"/>
              </a:rPr>
              <a:t>3</a:t>
            </a:r>
            <a:endParaRPr lang="en-US" sz="1600" dirty="0"/>
          </a:p>
        </p:txBody>
      </p:sp>
      <p:sp>
        <p:nvSpPr>
          <p:cNvPr id="15" name="Text 10"/>
          <p:cNvSpPr/>
          <p:nvPr/>
        </p:nvSpPr>
        <p:spPr>
          <a:xfrm>
            <a:off x="890962" y="4651573"/>
            <a:ext cx="1546484" cy="191195"/>
          </a:xfrm>
          <a:prstGeom prst="rect">
            <a:avLst/>
          </a:prstGeom>
          <a:noFill/>
          <a:ln/>
        </p:spPr>
        <p:txBody>
          <a:bodyPr wrap="none" lIns="0" tIns="0" rIns="0" bIns="0" rtlCol="0" anchor="t"/>
          <a:lstStyle/>
          <a:p>
            <a:pPr marL="0" indent="0" algn="l">
              <a:lnSpc>
                <a:spcPct val="104000"/>
              </a:lnSpc>
              <a:buNone/>
            </a:pPr>
            <a:r>
              <a:rPr lang="en-US" sz="1200" b="1" dirty="0">
                <a:solidFill>
                  <a:srgbClr val="E0E4E6"/>
                </a:solidFill>
                <a:latin typeface="Spline Sans Bold" pitchFamily="34" charset="0"/>
                <a:ea typeface="Spline Sans Bold" pitchFamily="34" charset="-122"/>
                <a:cs typeface="Spline Sans Bold" pitchFamily="34" charset="-120"/>
              </a:rPr>
              <a:t>Lower Developer Risk</a:t>
            </a:r>
            <a:endParaRPr lang="en-US" sz="1200" dirty="0"/>
          </a:p>
        </p:txBody>
      </p:sp>
      <p:sp>
        <p:nvSpPr>
          <p:cNvPr id="16" name="Text 11"/>
          <p:cNvSpPr/>
          <p:nvPr/>
        </p:nvSpPr>
        <p:spPr>
          <a:xfrm>
            <a:off x="890962" y="4904680"/>
            <a:ext cx="4996630" cy="963910"/>
          </a:xfrm>
          <a:prstGeom prst="rect">
            <a:avLst/>
          </a:prstGeom>
          <a:noFill/>
          <a:ln/>
        </p:spPr>
        <p:txBody>
          <a:bodyPr wrap="square" lIns="0" tIns="0" rIns="0" bIns="0" rtlCol="0" anchor="t">
            <a:normAutofit/>
          </a:bodyPr>
          <a:lstStyle/>
          <a:p>
            <a:pPr marL="0" indent="0" algn="l">
              <a:lnSpc>
                <a:spcPct val="117000"/>
              </a:lnSpc>
              <a:buNone/>
            </a:pPr>
            <a:r>
              <a:rPr lang="en-US" sz="1050" dirty="0">
                <a:solidFill>
                  <a:srgbClr val="E0E4E6"/>
                </a:solidFill>
                <a:latin typeface="Barlow" pitchFamily="34" charset="0"/>
                <a:ea typeface="Barlow" pitchFamily="34" charset="-122"/>
                <a:cs typeface="Barlow" pitchFamily="34" charset="-120"/>
              </a:rPr>
              <a:t>Buyers in traditional projects frequently worry about post-handover service gaps, construction quality, and delays. In branded residences, the international partner has a reputation to uphold — which typically entails </a:t>
            </a:r>
            <a:r>
              <a:rPr lang="en-US" sz="1050" b="1" dirty="0">
                <a:solidFill>
                  <a:srgbClr val="E0E4E6"/>
                </a:solidFill>
                <a:latin typeface="Barlow" pitchFamily="34" charset="0"/>
                <a:ea typeface="Barlow" pitchFamily="34" charset="-122"/>
                <a:cs typeface="Barlow" pitchFamily="34" charset="-120"/>
              </a:rPr>
              <a:t>stricter deadlines, superior quality control, and more accountable management</a:t>
            </a:r>
            <a:r>
              <a:rPr lang="en-US" sz="1050" dirty="0">
                <a:solidFill>
                  <a:srgbClr val="E0E4E6"/>
                </a:solidFill>
                <a:latin typeface="Barlow" pitchFamily="34" charset="0"/>
                <a:ea typeface="Barlow" pitchFamily="34" charset="-122"/>
                <a:cs typeface="Barlow" pitchFamily="34" charset="-120"/>
              </a:rPr>
              <a:t>. For buyers and investors, that significantly reduces execution risk.</a:t>
            </a:r>
            <a:endParaRPr lang="en-US" sz="1050" dirty="0"/>
          </a:p>
        </p:txBody>
      </p:sp>
      <p:pic>
        <p:nvPicPr>
          <p:cNvPr id="17"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47440" y="4116288"/>
            <a:ext cx="5309955" cy="1908969"/>
          </a:xfrm>
          <a:prstGeom prst="rect">
            <a:avLst/>
          </a:prstGeom>
        </p:spPr>
      </p:pic>
      <p:sp>
        <p:nvSpPr>
          <p:cNvPr id="18" name="Text 12"/>
          <p:cNvSpPr/>
          <p:nvPr/>
        </p:nvSpPr>
        <p:spPr>
          <a:xfrm>
            <a:off x="8699183" y="4206478"/>
            <a:ext cx="206469" cy="258068"/>
          </a:xfrm>
          <a:prstGeom prst="rect">
            <a:avLst/>
          </a:prstGeom>
          <a:noFill/>
          <a:ln/>
        </p:spPr>
        <p:txBody>
          <a:bodyPr wrap="none" lIns="0" tIns="0" rIns="0" bIns="0" rtlCol="0" anchor="ctr"/>
          <a:lstStyle/>
          <a:p>
            <a:pPr marL="0" indent="0" algn="ctr">
              <a:lnSpc>
                <a:spcPct val="100000"/>
              </a:lnSpc>
              <a:buNone/>
            </a:pPr>
            <a:r>
              <a:rPr lang="en-US" sz="1600" b="1" dirty="0">
                <a:solidFill>
                  <a:srgbClr val="E0E4E6"/>
                </a:solidFill>
                <a:latin typeface="Spline Sans Bold" pitchFamily="34" charset="0"/>
                <a:ea typeface="Spline Sans Bold" pitchFamily="34" charset="-122"/>
                <a:cs typeface="Spline Sans Bold" pitchFamily="34" charset="-120"/>
              </a:rPr>
              <a:t>4</a:t>
            </a:r>
            <a:endParaRPr lang="en-US" sz="1600" dirty="0"/>
          </a:p>
        </p:txBody>
      </p:sp>
      <p:sp>
        <p:nvSpPr>
          <p:cNvPr id="19" name="Text 13"/>
          <p:cNvSpPr/>
          <p:nvPr/>
        </p:nvSpPr>
        <p:spPr>
          <a:xfrm>
            <a:off x="6304102" y="4651573"/>
            <a:ext cx="2563054" cy="191195"/>
          </a:xfrm>
          <a:prstGeom prst="rect">
            <a:avLst/>
          </a:prstGeom>
          <a:noFill/>
          <a:ln/>
        </p:spPr>
        <p:txBody>
          <a:bodyPr wrap="none" lIns="0" tIns="0" rIns="0" bIns="0" rtlCol="0" anchor="t"/>
          <a:lstStyle/>
          <a:p>
            <a:pPr marL="0" indent="0" algn="l">
              <a:lnSpc>
                <a:spcPct val="104000"/>
              </a:lnSpc>
              <a:buNone/>
            </a:pPr>
            <a:r>
              <a:rPr lang="en-US" sz="1200" b="1" dirty="0">
                <a:solidFill>
                  <a:srgbClr val="E0E4E6"/>
                </a:solidFill>
                <a:latin typeface="Spline Sans Bold" pitchFamily="34" charset="0"/>
                <a:ea typeface="Spline Sans Bold" pitchFamily="34" charset="-122"/>
                <a:cs typeface="Spline Sans Bold" pitchFamily="34" charset="-120"/>
              </a:rPr>
              <a:t>Professional Property Management</a:t>
            </a:r>
            <a:endParaRPr lang="en-US" sz="1200" dirty="0"/>
          </a:p>
        </p:txBody>
      </p:sp>
      <p:sp>
        <p:nvSpPr>
          <p:cNvPr id="20" name="Text 14"/>
          <p:cNvSpPr/>
          <p:nvPr/>
        </p:nvSpPr>
        <p:spPr>
          <a:xfrm>
            <a:off x="6304102" y="4904680"/>
            <a:ext cx="4996630" cy="963910"/>
          </a:xfrm>
          <a:prstGeom prst="rect">
            <a:avLst/>
          </a:prstGeom>
          <a:noFill/>
          <a:ln/>
        </p:spPr>
        <p:txBody>
          <a:bodyPr wrap="square" lIns="0" tIns="0" rIns="0" bIns="0" rtlCol="0" anchor="t">
            <a:normAutofit/>
          </a:bodyPr>
          <a:lstStyle/>
          <a:p>
            <a:pPr marL="0" indent="0" algn="l">
              <a:lnSpc>
                <a:spcPct val="117000"/>
              </a:lnSpc>
              <a:buNone/>
            </a:pPr>
            <a:r>
              <a:rPr lang="en-US" sz="1050" dirty="0">
                <a:solidFill>
                  <a:srgbClr val="E0E4E6"/>
                </a:solidFill>
                <a:latin typeface="Barlow" pitchFamily="34" charset="0"/>
                <a:ea typeface="Barlow" pitchFamily="34" charset="-122"/>
                <a:cs typeface="Barlow" pitchFamily="34" charset="-120"/>
              </a:rPr>
              <a:t>Many branded homes come with ongoing property management services — often provided by the brand's hospitality arm. Whether you live there or rent it out, your home is cared for like a hotel suite. Landscaping, maintenance, concierge services, and security are all part of the package — a </a:t>
            </a:r>
            <a:r>
              <a:rPr lang="en-US" sz="1050" b="1" dirty="0">
                <a:solidFill>
                  <a:srgbClr val="E0E4E6"/>
                </a:solidFill>
                <a:latin typeface="Barlow" pitchFamily="34" charset="0"/>
                <a:ea typeface="Barlow" pitchFamily="34" charset="-122"/>
                <a:cs typeface="Barlow" pitchFamily="34" charset="-120"/>
              </a:rPr>
              <a:t>significant advantage for NRIs and passive investors</a:t>
            </a:r>
            <a:r>
              <a:rPr lang="en-US" sz="1050" dirty="0">
                <a:solidFill>
                  <a:srgbClr val="E0E4E6"/>
                </a:solidFill>
                <a:latin typeface="Barlow" pitchFamily="34" charset="0"/>
                <a:ea typeface="Barlow" pitchFamily="34" charset="-122"/>
                <a:cs typeface="Barlow" pitchFamily="34" charset="-120"/>
              </a:rPr>
              <a:t>.</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1110456"/>
            <a:ext cx="2343290" cy="216595"/>
          </a:xfrm>
          <a:prstGeom prst="rect">
            <a:avLst/>
          </a:prstGeom>
          <a:noFill/>
          <a:ln/>
        </p:spPr>
        <p:txBody>
          <a:bodyPr wrap="none" lIns="0" tIns="0" rIns="0" bIns="0" rtlCol="0" anchor="t"/>
          <a:lstStyle/>
          <a:p>
            <a:pPr marL="0" indent="0" algn="l">
              <a:lnSpc>
                <a:spcPct val="104000"/>
              </a:lnSpc>
              <a:buNone/>
            </a:pPr>
            <a:r>
              <a:rPr lang="en-US" sz="1350" b="1" dirty="0">
                <a:solidFill>
                  <a:srgbClr val="F0FCFF"/>
                </a:solidFill>
                <a:latin typeface="Spline Sans Bold" pitchFamily="34" charset="0"/>
                <a:ea typeface="Spline Sans Bold" pitchFamily="34" charset="-122"/>
                <a:cs typeface="Spline Sans Bold" pitchFamily="34" charset="-120"/>
              </a:rPr>
              <a:t>Industry Trends</a:t>
            </a:r>
            <a:endParaRPr lang="en-US" sz="1350" dirty="0"/>
          </a:p>
        </p:txBody>
      </p:sp>
      <p:sp>
        <p:nvSpPr>
          <p:cNvPr id="3" name="Text 1"/>
          <p:cNvSpPr/>
          <p:nvPr/>
        </p:nvSpPr>
        <p:spPr>
          <a:xfrm>
            <a:off x="734300" y="1380034"/>
            <a:ext cx="9262930" cy="433388"/>
          </a:xfrm>
          <a:prstGeom prst="rect">
            <a:avLst/>
          </a:prstGeom>
          <a:noFill/>
          <a:ln/>
        </p:spPr>
        <p:txBody>
          <a:bodyPr wrap="none" lIns="0" tIns="0" rIns="0" bIns="0" rtlCol="0" anchor="t"/>
          <a:lstStyle/>
          <a:p>
            <a:pPr marL="0" indent="0" algn="l">
              <a:lnSpc>
                <a:spcPct val="104000"/>
              </a:lnSpc>
              <a:buNone/>
            </a:pPr>
            <a:r>
              <a:rPr lang="en-US" sz="2700" b="1" dirty="0">
                <a:solidFill>
                  <a:srgbClr val="F0FCFF"/>
                </a:solidFill>
                <a:latin typeface="Spline Sans Bold" pitchFamily="34" charset="0"/>
                <a:ea typeface="Spline Sans Bold" pitchFamily="34" charset="-122"/>
                <a:cs typeface="Spline Sans Bold" pitchFamily="34" charset="-120"/>
              </a:rPr>
              <a:t>Global Brands Are Entering Real Estate — India Is Next</a:t>
            </a:r>
            <a:endParaRPr lang="en-US" sz="2700" dirty="0"/>
          </a:p>
        </p:txBody>
      </p:sp>
      <p:sp>
        <p:nvSpPr>
          <p:cNvPr id="4" name="Text 2"/>
          <p:cNvSpPr/>
          <p:nvPr/>
        </p:nvSpPr>
        <p:spPr>
          <a:xfrm>
            <a:off x="734300" y="2012355"/>
            <a:ext cx="10723096" cy="692944"/>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Across the world, the most recognisable names in fashion, automotive, hospitality, wellness, and entertainment are extending their brand equity into residential real estate. India, with its rapidly growing affluent class and increasing appetite for lifestyle-led living, is the natural next frontier. The question for international brands is no longer </a:t>
            </a:r>
            <a:r>
              <a:rPr lang="en-US" sz="1200" i="1" dirty="0">
                <a:solidFill>
                  <a:srgbClr val="E0E4E6"/>
                </a:solidFill>
                <a:latin typeface="Barlow" pitchFamily="34" charset="0"/>
                <a:ea typeface="Barlow" pitchFamily="34" charset="-122"/>
                <a:cs typeface="Barlow" pitchFamily="34" charset="-120"/>
              </a:rPr>
              <a:t>whether</a:t>
            </a:r>
            <a:r>
              <a:rPr lang="en-US" sz="1200" dirty="0">
                <a:solidFill>
                  <a:srgbClr val="E0E4E6"/>
                </a:solidFill>
                <a:latin typeface="Barlow" pitchFamily="34" charset="0"/>
                <a:ea typeface="Barlow" pitchFamily="34" charset="-122"/>
                <a:cs typeface="Barlow" pitchFamily="34" charset="-120"/>
              </a:rPr>
              <a:t> to enter India's branded residence market — but </a:t>
            </a:r>
            <a:r>
              <a:rPr lang="en-US" sz="1200" i="1" dirty="0">
                <a:solidFill>
                  <a:srgbClr val="E0E4E6"/>
                </a:solidFill>
                <a:latin typeface="Barlow" pitchFamily="34" charset="0"/>
                <a:ea typeface="Barlow" pitchFamily="34" charset="-122"/>
                <a:cs typeface="Barlow" pitchFamily="34" charset="-120"/>
              </a:rPr>
              <a:t>how</a:t>
            </a:r>
            <a:r>
              <a:rPr lang="en-US" sz="1200" dirty="0">
                <a:solidFill>
                  <a:srgbClr val="E0E4E6"/>
                </a:solidFill>
                <a:latin typeface="Barlow" pitchFamily="34" charset="0"/>
                <a:ea typeface="Barlow" pitchFamily="34" charset="-122"/>
                <a:cs typeface="Barlow" pitchFamily="34" charset="-120"/>
              </a:rPr>
              <a:t> to do it with the right partner.</a:t>
            </a:r>
            <a:endParaRPr lang="en-US" sz="1200" dirty="0"/>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4300" y="2854424"/>
            <a:ext cx="390019" cy="390029"/>
          </a:xfrm>
          <a:prstGeom prst="rect">
            <a:avLst/>
          </a:prstGeom>
        </p:spPr>
      </p:pic>
      <p:sp>
        <p:nvSpPr>
          <p:cNvPr id="6" name="Text 3"/>
          <p:cNvSpPr/>
          <p:nvPr/>
        </p:nvSpPr>
        <p:spPr>
          <a:xfrm>
            <a:off x="734300" y="3410248"/>
            <a:ext cx="1733705" cy="216595"/>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Fashion Houses</a:t>
            </a:r>
            <a:endParaRPr lang="en-US" sz="1350" dirty="0"/>
          </a:p>
        </p:txBody>
      </p:sp>
      <p:sp>
        <p:nvSpPr>
          <p:cNvPr id="7" name="Text 4"/>
          <p:cNvSpPr/>
          <p:nvPr/>
        </p:nvSpPr>
        <p:spPr>
          <a:xfrm>
            <a:off x="734300" y="3706416"/>
            <a:ext cx="5278603" cy="461963"/>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Luxury fashion brands are translating their design language into residential experiences, offering buyers a curated lifestyle environment.</a:t>
            </a:r>
            <a:endParaRPr lang="en-US" sz="1200" dirty="0"/>
          </a:p>
        </p:txBody>
      </p:sp>
      <p:pic>
        <p:nvPicPr>
          <p:cNvPr id="8"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78693" y="2854424"/>
            <a:ext cx="390019" cy="390029"/>
          </a:xfrm>
          <a:prstGeom prst="rect">
            <a:avLst/>
          </a:prstGeom>
        </p:spPr>
      </p:pic>
      <p:sp>
        <p:nvSpPr>
          <p:cNvPr id="9" name="Text 5"/>
          <p:cNvSpPr/>
          <p:nvPr/>
        </p:nvSpPr>
        <p:spPr>
          <a:xfrm>
            <a:off x="6178693" y="3410248"/>
            <a:ext cx="1733705" cy="216595"/>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Automotive Brands</a:t>
            </a:r>
            <a:endParaRPr lang="en-US" sz="1350" dirty="0"/>
          </a:p>
        </p:txBody>
      </p:sp>
      <p:sp>
        <p:nvSpPr>
          <p:cNvPr id="10" name="Text 6"/>
          <p:cNvSpPr/>
          <p:nvPr/>
        </p:nvSpPr>
        <p:spPr>
          <a:xfrm>
            <a:off x="6178693" y="3706416"/>
            <a:ext cx="5278702" cy="461963"/>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Prestige automotive marques are bringing their engineering precision and performance ethos to branded residential towers.</a:t>
            </a:r>
            <a:endParaRPr lang="en-US" sz="1200" dirty="0"/>
          </a:p>
        </p:txBody>
      </p:sp>
      <p:pic>
        <p:nvPicPr>
          <p:cNvPr id="11"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4300" y="4433590"/>
            <a:ext cx="390019" cy="390029"/>
          </a:xfrm>
          <a:prstGeom prst="rect">
            <a:avLst/>
          </a:prstGeom>
        </p:spPr>
      </p:pic>
      <p:sp>
        <p:nvSpPr>
          <p:cNvPr id="12" name="Text 7"/>
          <p:cNvSpPr/>
          <p:nvPr/>
        </p:nvSpPr>
        <p:spPr>
          <a:xfrm>
            <a:off x="734300" y="4989413"/>
            <a:ext cx="1733705" cy="216595"/>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Hospitality Brands</a:t>
            </a:r>
            <a:endParaRPr lang="en-US" sz="1350" dirty="0"/>
          </a:p>
        </p:txBody>
      </p:sp>
      <p:sp>
        <p:nvSpPr>
          <p:cNvPr id="13" name="Text 8"/>
          <p:cNvSpPr/>
          <p:nvPr/>
        </p:nvSpPr>
        <p:spPr>
          <a:xfrm>
            <a:off x="734300" y="5285581"/>
            <a:ext cx="5278603" cy="461963"/>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Global hotel operators are the most established players, offering residence-linked services, management, and brand recognition.</a:t>
            </a:r>
            <a:endParaRPr lang="en-US" sz="1200" dirty="0"/>
          </a:p>
        </p:txBody>
      </p:sp>
      <p:pic>
        <p:nvPicPr>
          <p:cNvPr id="14"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78693" y="4433590"/>
            <a:ext cx="390019" cy="390029"/>
          </a:xfrm>
          <a:prstGeom prst="rect">
            <a:avLst/>
          </a:prstGeom>
        </p:spPr>
      </p:pic>
      <p:sp>
        <p:nvSpPr>
          <p:cNvPr id="15" name="Text 9"/>
          <p:cNvSpPr/>
          <p:nvPr/>
        </p:nvSpPr>
        <p:spPr>
          <a:xfrm>
            <a:off x="6178693" y="4989413"/>
            <a:ext cx="1733705" cy="216595"/>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Wellness Operators</a:t>
            </a:r>
            <a:endParaRPr lang="en-US" sz="1350" dirty="0"/>
          </a:p>
        </p:txBody>
      </p:sp>
      <p:sp>
        <p:nvSpPr>
          <p:cNvPr id="16" name="Text 10"/>
          <p:cNvSpPr/>
          <p:nvPr/>
        </p:nvSpPr>
        <p:spPr>
          <a:xfrm>
            <a:off x="6178693" y="5285581"/>
            <a:ext cx="5278702" cy="461963"/>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Wellness and lifestyle brands are entering the segment, responding to India's growing health-conscious affluent demographic.</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549275"/>
            <a:ext cx="2139301" cy="191195"/>
          </a:xfrm>
          <a:prstGeom prst="rect">
            <a:avLst/>
          </a:prstGeom>
          <a:noFill/>
          <a:ln/>
        </p:spPr>
        <p:txBody>
          <a:bodyPr wrap="none" lIns="0" tIns="0" rIns="0" bIns="0" rtlCol="0" anchor="t"/>
          <a:lstStyle/>
          <a:p>
            <a:pPr marL="0" indent="0" algn="l">
              <a:lnSpc>
                <a:spcPct val="104000"/>
              </a:lnSpc>
              <a:buNone/>
            </a:pPr>
            <a:r>
              <a:rPr lang="en-US" sz="1200" b="1" dirty="0">
                <a:solidFill>
                  <a:srgbClr val="F0FCFF"/>
                </a:solidFill>
                <a:latin typeface="Spline Sans Bold" pitchFamily="34" charset="0"/>
                <a:ea typeface="Spline Sans Bold" pitchFamily="34" charset="-122"/>
                <a:cs typeface="Spline Sans Bold" pitchFamily="34" charset="-120"/>
              </a:rPr>
              <a:t>Mapping the Market</a:t>
            </a:r>
            <a:endParaRPr lang="en-US" sz="1200" dirty="0"/>
          </a:p>
        </p:txBody>
      </p:sp>
      <p:sp>
        <p:nvSpPr>
          <p:cNvPr id="3" name="Text 1"/>
          <p:cNvSpPr/>
          <p:nvPr/>
        </p:nvSpPr>
        <p:spPr>
          <a:xfrm>
            <a:off x="734300" y="781745"/>
            <a:ext cx="9843048" cy="382488"/>
          </a:xfrm>
          <a:prstGeom prst="rect">
            <a:avLst/>
          </a:prstGeom>
          <a:noFill/>
          <a:ln/>
        </p:spPr>
        <p:txBody>
          <a:bodyPr wrap="none" lIns="0" tIns="0" rIns="0" bIns="0" rtlCol="0" anchor="t"/>
          <a:lstStyle/>
          <a:p>
            <a:pPr marL="0" indent="0" algn="l">
              <a:lnSpc>
                <a:spcPct val="104000"/>
              </a:lnSpc>
              <a:buNone/>
            </a:pPr>
            <a:r>
              <a:rPr lang="en-US" sz="2400" b="1" dirty="0">
                <a:solidFill>
                  <a:srgbClr val="F0FCFF"/>
                </a:solidFill>
                <a:latin typeface="Spline Sans Bold" pitchFamily="34" charset="0"/>
                <a:ea typeface="Spline Sans Bold" pitchFamily="34" charset="-122"/>
                <a:cs typeface="Spline Sans Bold" pitchFamily="34" charset="-120"/>
              </a:rPr>
              <a:t>A Nationwide Phenomenon: Where Branded Living Is Taking Root</a:t>
            </a:r>
            <a:endParaRPr lang="en-US" sz="2400" dirty="0"/>
          </a:p>
        </p:txBody>
      </p:sp>
      <p:sp>
        <p:nvSpPr>
          <p:cNvPr id="4" name="Text 2"/>
          <p:cNvSpPr/>
          <p:nvPr/>
        </p:nvSpPr>
        <p:spPr>
          <a:xfrm>
            <a:off x="734300" y="1319113"/>
            <a:ext cx="10723096" cy="578346"/>
          </a:xfrm>
          <a:prstGeom prst="rect">
            <a:avLst/>
          </a:prstGeom>
          <a:noFill/>
          <a:ln/>
        </p:spPr>
        <p:txBody>
          <a:bodyPr wrap="square" lIns="0" tIns="0" rIns="0" bIns="0" rtlCol="0" anchor="t">
            <a:normAutofit/>
          </a:bodyPr>
          <a:lstStyle/>
          <a:p>
            <a:pPr marL="0" indent="0" algn="l">
              <a:lnSpc>
                <a:spcPct val="117000"/>
              </a:lnSpc>
              <a:buNone/>
            </a:pPr>
            <a:r>
              <a:rPr lang="en-US" sz="1050" dirty="0">
                <a:solidFill>
                  <a:srgbClr val="E0E4E6"/>
                </a:solidFill>
                <a:latin typeface="Barlow" pitchFamily="34" charset="0"/>
                <a:ea typeface="Barlow" pitchFamily="34" charset="-122"/>
                <a:cs typeface="Barlow" pitchFamily="34" charset="-120"/>
              </a:rPr>
              <a:t>Branded residence supply is no longer confined to one or two metros. </a:t>
            </a:r>
            <a:r>
              <a:rPr lang="en-US" sz="1050" b="1" dirty="0">
                <a:solidFill>
                  <a:srgbClr val="E0E4E6"/>
                </a:solidFill>
                <a:latin typeface="Barlow" pitchFamily="34" charset="0"/>
                <a:ea typeface="Barlow" pitchFamily="34" charset="-122"/>
                <a:cs typeface="Barlow" pitchFamily="34" charset="-120"/>
              </a:rPr>
              <a:t>Delhi NCR</a:t>
            </a:r>
            <a:r>
              <a:rPr lang="en-US" sz="1050" dirty="0">
                <a:solidFill>
                  <a:srgbClr val="E0E4E6"/>
                </a:solidFill>
                <a:latin typeface="Barlow" pitchFamily="34" charset="0"/>
                <a:ea typeface="Barlow" pitchFamily="34" charset="-122"/>
                <a:cs typeface="Barlow" pitchFamily="34" charset="-120"/>
              </a:rPr>
              <a:t> leads with over </a:t>
            </a:r>
            <a:r>
              <a:rPr lang="en-US" sz="1050" b="1" dirty="0">
                <a:solidFill>
                  <a:srgbClr val="E0E4E6"/>
                </a:solidFill>
                <a:latin typeface="Barlow" pitchFamily="34" charset="0"/>
                <a:ea typeface="Barlow" pitchFamily="34" charset="-122"/>
                <a:cs typeface="Barlow" pitchFamily="34" charset="-120"/>
              </a:rPr>
              <a:t>40%</a:t>
            </a:r>
            <a:r>
              <a:rPr lang="en-US" sz="1050" dirty="0">
                <a:solidFill>
                  <a:srgbClr val="E0E4E6"/>
                </a:solidFill>
                <a:latin typeface="Barlow" pitchFamily="34" charset="0"/>
                <a:ea typeface="Barlow" pitchFamily="34" charset="-122"/>
                <a:cs typeface="Barlow" pitchFamily="34" charset="-120"/>
              </a:rPr>
              <a:t> of national supply, anchored by Gurugram, Noida, and Delhi's ultra-luxury corridors — driven by proximity to international airports, MNCs, and a sizable expat population. </a:t>
            </a:r>
            <a:r>
              <a:rPr lang="en-US" sz="1050" b="1" dirty="0">
                <a:solidFill>
                  <a:srgbClr val="E0E4E6"/>
                </a:solidFill>
                <a:latin typeface="Barlow" pitchFamily="34" charset="0"/>
                <a:ea typeface="Barlow" pitchFamily="34" charset="-122"/>
                <a:cs typeface="Barlow" pitchFamily="34" charset="-120"/>
              </a:rPr>
              <a:t>Mumbai</a:t>
            </a:r>
            <a:r>
              <a:rPr lang="en-US" sz="1050" dirty="0">
                <a:solidFill>
                  <a:srgbClr val="E0E4E6"/>
                </a:solidFill>
                <a:latin typeface="Barlow" pitchFamily="34" charset="0"/>
                <a:ea typeface="Barlow" pitchFamily="34" charset="-122"/>
                <a:cs typeface="Barlow" pitchFamily="34" charset="-120"/>
              </a:rPr>
              <a:t> accounts for </a:t>
            </a:r>
            <a:r>
              <a:rPr lang="en-US" sz="1050" b="1" dirty="0">
                <a:solidFill>
                  <a:srgbClr val="E0E4E6"/>
                </a:solidFill>
                <a:latin typeface="Barlow" pitchFamily="34" charset="0"/>
                <a:ea typeface="Barlow" pitchFamily="34" charset="-122"/>
                <a:cs typeface="Barlow" pitchFamily="34" charset="-120"/>
              </a:rPr>
              <a:t>18.1%</a:t>
            </a:r>
            <a:r>
              <a:rPr lang="en-US" sz="1050" dirty="0">
                <a:solidFill>
                  <a:srgbClr val="E0E4E6"/>
                </a:solidFill>
                <a:latin typeface="Barlow" pitchFamily="34" charset="0"/>
                <a:ea typeface="Barlow" pitchFamily="34" charset="-122"/>
                <a:cs typeface="Barlow" pitchFamily="34" charset="-120"/>
              </a:rPr>
              <a:t>, where land scarcity and vertical density make branded homes especially desirable for their privacy, views, and maintenance guarantees.</a:t>
            </a:r>
            <a:endParaRPr lang="en-US" sz="1050" dirty="0"/>
          </a:p>
        </p:txBody>
      </p:sp>
      <p:pic>
        <p:nvPicPr>
          <p:cNvPr id="5" name="Image 0" descr="preencoded.png"/>
          <p:cNvPicPr>
            <a:picLocks noChangeAspect="1"/>
          </p:cNvPicPr>
          <p:nvPr/>
        </p:nvPicPr>
        <p:blipFill>
          <a:blip r:embed="rId3"/>
          <a:stretch>
            <a:fillRect/>
          </a:stretch>
        </p:blipFill>
        <p:spPr>
          <a:xfrm>
            <a:off x="734300" y="2129631"/>
            <a:ext cx="3895231" cy="2803823"/>
          </a:xfrm>
          <a:prstGeom prst="rect">
            <a:avLst/>
          </a:prstGeom>
        </p:spPr>
      </p:pic>
      <p:sp>
        <p:nvSpPr>
          <p:cNvPr id="6" name="Text 3"/>
          <p:cNvSpPr/>
          <p:nvPr/>
        </p:nvSpPr>
        <p:spPr>
          <a:xfrm>
            <a:off x="6270071" y="2116733"/>
            <a:ext cx="2139301" cy="191195"/>
          </a:xfrm>
          <a:prstGeom prst="rect">
            <a:avLst/>
          </a:prstGeom>
          <a:noFill/>
          <a:ln/>
        </p:spPr>
        <p:txBody>
          <a:bodyPr wrap="none" lIns="0" tIns="0" rIns="0" bIns="0" rtlCol="0" anchor="t"/>
          <a:lstStyle/>
          <a:p>
            <a:pPr marL="0" indent="0" algn="l">
              <a:lnSpc>
                <a:spcPct val="104000"/>
              </a:lnSpc>
              <a:buNone/>
            </a:pPr>
            <a:r>
              <a:rPr lang="en-US" sz="1200" b="1" dirty="0">
                <a:solidFill>
                  <a:srgbClr val="F0FCFF"/>
                </a:solidFill>
                <a:latin typeface="Spline Sans Bold" pitchFamily="34" charset="0"/>
                <a:ea typeface="Spline Sans Bold" pitchFamily="34" charset="-122"/>
                <a:cs typeface="Spline Sans Bold" pitchFamily="34" charset="-120"/>
              </a:rPr>
              <a:t>Key Insights</a:t>
            </a:r>
            <a:endParaRPr lang="en-US" sz="1200" dirty="0"/>
          </a:p>
        </p:txBody>
      </p:sp>
      <p:pic>
        <p:nvPicPr>
          <p:cNvPr id="7"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51022" y="2424013"/>
            <a:ext cx="2564244" cy="891679"/>
          </a:xfrm>
          <a:prstGeom prst="rect">
            <a:avLst/>
          </a:prstGeom>
        </p:spPr>
      </p:pic>
      <p:sp>
        <p:nvSpPr>
          <p:cNvPr id="8" name="Text 4"/>
          <p:cNvSpPr/>
          <p:nvPr/>
        </p:nvSpPr>
        <p:spPr>
          <a:xfrm>
            <a:off x="6483882" y="2580680"/>
            <a:ext cx="2174721" cy="578346"/>
          </a:xfrm>
          <a:prstGeom prst="rect">
            <a:avLst/>
          </a:prstGeom>
          <a:noFill/>
          <a:ln/>
        </p:spPr>
        <p:txBody>
          <a:bodyPr wrap="square" lIns="0" tIns="0" rIns="0" bIns="0" rtlCol="0" anchor="t">
            <a:normAutofit/>
          </a:bodyPr>
          <a:lstStyle/>
          <a:p>
            <a:pPr marL="0" indent="0" algn="l">
              <a:lnSpc>
                <a:spcPct val="117000"/>
              </a:lnSpc>
              <a:buNone/>
            </a:pPr>
            <a:r>
              <a:rPr lang="en-US" sz="1050" b="1" dirty="0">
                <a:solidFill>
                  <a:srgbClr val="E0E4E6"/>
                </a:solidFill>
                <a:latin typeface="Barlow" pitchFamily="34" charset="0"/>
                <a:ea typeface="Barlow" pitchFamily="34" charset="-122"/>
                <a:cs typeface="Barlow" pitchFamily="34" charset="-120"/>
              </a:rPr>
              <a:t>Delhi NCR</a:t>
            </a:r>
            <a:r>
              <a:rPr lang="en-US" sz="1050" dirty="0">
                <a:solidFill>
                  <a:srgbClr val="E0E4E6"/>
                </a:solidFill>
                <a:latin typeface="Barlow" pitchFamily="34" charset="0"/>
                <a:ea typeface="Barlow" pitchFamily="34" charset="-122"/>
                <a:cs typeface="Barlow" pitchFamily="34" charset="-120"/>
              </a:rPr>
              <a:t> — Over 40% of supply, driven by Gurugram and Noida's MNC and expat corridors</a:t>
            </a:r>
            <a:endParaRPr lang="en-US" sz="1050" dirty="0"/>
          </a:p>
        </p:txBody>
      </p:sp>
      <p:pic>
        <p:nvPicPr>
          <p:cNvPr id="9"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99402" y="2424013"/>
            <a:ext cx="2564344" cy="891679"/>
          </a:xfrm>
          <a:prstGeom prst="rect">
            <a:avLst/>
          </a:prstGeom>
        </p:spPr>
      </p:pic>
      <p:sp>
        <p:nvSpPr>
          <p:cNvPr id="10" name="Text 5"/>
          <p:cNvSpPr/>
          <p:nvPr/>
        </p:nvSpPr>
        <p:spPr>
          <a:xfrm>
            <a:off x="9132262" y="2580680"/>
            <a:ext cx="2174821" cy="578346"/>
          </a:xfrm>
          <a:prstGeom prst="rect">
            <a:avLst/>
          </a:prstGeom>
          <a:noFill/>
          <a:ln/>
        </p:spPr>
        <p:txBody>
          <a:bodyPr wrap="square" lIns="0" tIns="0" rIns="0" bIns="0" rtlCol="0" anchor="t">
            <a:normAutofit/>
          </a:bodyPr>
          <a:lstStyle/>
          <a:p>
            <a:pPr marL="0" indent="0" algn="l">
              <a:lnSpc>
                <a:spcPct val="117000"/>
              </a:lnSpc>
              <a:buNone/>
            </a:pPr>
            <a:r>
              <a:rPr lang="en-US" sz="1050" b="1" dirty="0">
                <a:solidFill>
                  <a:srgbClr val="E0E4E6"/>
                </a:solidFill>
                <a:latin typeface="Barlow" pitchFamily="34" charset="0"/>
                <a:ea typeface="Barlow" pitchFamily="34" charset="-122"/>
                <a:cs typeface="Barlow" pitchFamily="34" charset="-120"/>
              </a:rPr>
              <a:t>Mumbai</a:t>
            </a:r>
            <a:r>
              <a:rPr lang="en-US" sz="1050" dirty="0">
                <a:solidFill>
                  <a:srgbClr val="E0E4E6"/>
                </a:solidFill>
                <a:latin typeface="Barlow" pitchFamily="34" charset="0"/>
                <a:ea typeface="Barlow" pitchFamily="34" charset="-122"/>
                <a:cs typeface="Barlow" pitchFamily="34" charset="-120"/>
              </a:rPr>
              <a:t> — 18.1% share; land scarcity makes branded homes a premium necessity</a:t>
            </a:r>
            <a:endParaRPr lang="en-US" sz="1050" dirty="0"/>
          </a:p>
        </p:txBody>
      </p:sp>
      <p:pic>
        <p:nvPicPr>
          <p:cNvPr id="11"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51022" y="3418880"/>
            <a:ext cx="2564244" cy="891679"/>
          </a:xfrm>
          <a:prstGeom prst="rect">
            <a:avLst/>
          </a:prstGeom>
        </p:spPr>
      </p:pic>
      <p:sp>
        <p:nvSpPr>
          <p:cNvPr id="12" name="Text 6"/>
          <p:cNvSpPr/>
          <p:nvPr/>
        </p:nvSpPr>
        <p:spPr>
          <a:xfrm>
            <a:off x="6483882" y="3575546"/>
            <a:ext cx="2174721" cy="606028"/>
          </a:xfrm>
          <a:prstGeom prst="rect">
            <a:avLst/>
          </a:prstGeom>
          <a:noFill/>
          <a:ln/>
        </p:spPr>
        <p:txBody>
          <a:bodyPr wrap="square" lIns="0" tIns="0" rIns="0" bIns="0" rtlCol="0" anchor="t">
            <a:normAutofit fontScale="77500" lnSpcReduction="20000"/>
          </a:bodyPr>
          <a:lstStyle/>
          <a:p>
            <a:pPr>
              <a:lnSpc>
                <a:spcPct val="117000"/>
              </a:lnSpc>
            </a:pPr>
            <a:r>
              <a:rPr lang="en-US" sz="1050" b="1" dirty="0">
                <a:solidFill>
                  <a:srgbClr val="E0E4E6"/>
                </a:solidFill>
                <a:latin typeface="Barlow" pitchFamily="34" charset="0"/>
                <a:ea typeface="Barlow" pitchFamily="34" charset="-122"/>
                <a:cs typeface="Barlow" pitchFamily="34" charset="-120"/>
              </a:rPr>
              <a:t>Bangalore</a:t>
            </a:r>
            <a:r>
              <a:rPr lang="en-US" sz="1050" dirty="0">
                <a:solidFill>
                  <a:srgbClr val="E0E4E6"/>
                </a:solidFill>
                <a:latin typeface="Barlow" pitchFamily="34" charset="0"/>
                <a:ea typeface="Barlow" pitchFamily="34" charset="-122"/>
                <a:cs typeface="Barlow" pitchFamily="34" charset="-120"/>
              </a:rPr>
              <a:t> — 16.2%, fueled by tech wealth and globally travelled professionals. Driven by a booming tech economy and globally travelled professionals. Developers are partnering with international hospitality brands beyond CBDs.</a:t>
            </a:r>
            <a:endParaRPr lang="en-US" sz="1050" dirty="0"/>
          </a:p>
          <a:p>
            <a:pPr marL="0" indent="0" algn="l">
              <a:lnSpc>
                <a:spcPct val="117000"/>
              </a:lnSpc>
              <a:buNone/>
            </a:pPr>
            <a:endParaRPr lang="en-US" sz="1050" dirty="0"/>
          </a:p>
        </p:txBody>
      </p:sp>
      <p:pic>
        <p:nvPicPr>
          <p:cNvPr id="13"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899402" y="3418880"/>
            <a:ext cx="2564344" cy="891679"/>
          </a:xfrm>
          <a:prstGeom prst="rect">
            <a:avLst/>
          </a:prstGeom>
        </p:spPr>
      </p:pic>
      <p:sp>
        <p:nvSpPr>
          <p:cNvPr id="14" name="Text 7"/>
          <p:cNvSpPr/>
          <p:nvPr/>
        </p:nvSpPr>
        <p:spPr>
          <a:xfrm>
            <a:off x="9132262" y="3547864"/>
            <a:ext cx="2174821" cy="802084"/>
          </a:xfrm>
          <a:prstGeom prst="rect">
            <a:avLst/>
          </a:prstGeom>
          <a:noFill/>
          <a:ln/>
        </p:spPr>
        <p:txBody>
          <a:bodyPr wrap="square" lIns="0" tIns="0" rIns="0" bIns="0" rtlCol="0" anchor="t">
            <a:normAutofit fontScale="85000" lnSpcReduction="20000"/>
          </a:bodyPr>
          <a:lstStyle/>
          <a:p>
            <a:pPr marL="0" indent="0" algn="l">
              <a:lnSpc>
                <a:spcPct val="117000"/>
              </a:lnSpc>
              <a:buNone/>
            </a:pPr>
            <a:r>
              <a:rPr lang="en-US" sz="1050" b="1" dirty="0">
                <a:solidFill>
                  <a:srgbClr val="E0E4E6"/>
                </a:solidFill>
                <a:latin typeface="Barlow" pitchFamily="34" charset="0"/>
                <a:ea typeface="Barlow" pitchFamily="34" charset="-122"/>
                <a:cs typeface="Barlow" pitchFamily="34" charset="-120"/>
              </a:rPr>
              <a:t>Pune</a:t>
            </a:r>
            <a:r>
              <a:rPr lang="en-US" sz="1050" dirty="0">
                <a:solidFill>
                  <a:srgbClr val="E0E4E6"/>
                </a:solidFill>
                <a:latin typeface="Barlow" pitchFamily="34" charset="0"/>
                <a:ea typeface="Barlow" pitchFamily="34" charset="-122"/>
                <a:cs typeface="Barlow" pitchFamily="34" charset="-120"/>
              </a:rPr>
              <a:t> — 11.6%, attracting younger HNIs seeking comfort and character.</a:t>
            </a:r>
          </a:p>
          <a:p>
            <a:pPr>
              <a:lnSpc>
                <a:spcPct val="117000"/>
              </a:lnSpc>
            </a:pPr>
            <a:r>
              <a:rPr lang="en-US" sz="1050" dirty="0">
                <a:solidFill>
                  <a:srgbClr val="E0E4E6"/>
                </a:solidFill>
                <a:latin typeface="Barlow" pitchFamily="34" charset="0"/>
                <a:ea typeface="Barlow" pitchFamily="34" charset="-122"/>
                <a:cs typeface="Barlow" pitchFamily="34" charset="-120"/>
              </a:rPr>
              <a:t>Younger HNIs drawn by startup culture, elite institutions, and proximity to Mumbai are redefining what luxury means beyond the big metros.</a:t>
            </a:r>
            <a:endParaRPr lang="en-US" sz="1050" dirty="0"/>
          </a:p>
          <a:p>
            <a:pPr marL="0" indent="0" algn="l">
              <a:lnSpc>
                <a:spcPct val="117000"/>
              </a:lnSpc>
              <a:buNone/>
            </a:pPr>
            <a:endParaRPr lang="en-US" sz="1050" dirty="0"/>
          </a:p>
        </p:txBody>
      </p:sp>
      <p:pic>
        <p:nvPicPr>
          <p:cNvPr id="15" name="Image 5"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251022" y="4413746"/>
            <a:ext cx="2564244" cy="698897"/>
          </a:xfrm>
          <a:prstGeom prst="rect">
            <a:avLst/>
          </a:prstGeom>
        </p:spPr>
      </p:pic>
      <p:sp>
        <p:nvSpPr>
          <p:cNvPr id="16" name="Text 8"/>
          <p:cNvSpPr/>
          <p:nvPr/>
        </p:nvSpPr>
        <p:spPr>
          <a:xfrm>
            <a:off x="6483882" y="4467226"/>
            <a:ext cx="2174721" cy="572134"/>
          </a:xfrm>
          <a:prstGeom prst="rect">
            <a:avLst/>
          </a:prstGeom>
          <a:noFill/>
          <a:ln/>
        </p:spPr>
        <p:txBody>
          <a:bodyPr wrap="square" lIns="0" tIns="0" rIns="0" bIns="0" rtlCol="0" anchor="t">
            <a:normAutofit fontScale="70000" lnSpcReduction="20000"/>
          </a:bodyPr>
          <a:lstStyle/>
          <a:p>
            <a:pPr>
              <a:lnSpc>
                <a:spcPct val="117000"/>
              </a:lnSpc>
            </a:pPr>
            <a:r>
              <a:rPr lang="en-US" sz="1050" b="1" dirty="0">
                <a:solidFill>
                  <a:srgbClr val="E0E4E6"/>
                </a:solidFill>
                <a:latin typeface="Barlow" pitchFamily="34" charset="0"/>
                <a:ea typeface="Barlow" pitchFamily="34" charset="-122"/>
                <a:cs typeface="Barlow" pitchFamily="34" charset="-120"/>
              </a:rPr>
              <a:t>Kolkata</a:t>
            </a:r>
            <a:r>
              <a:rPr lang="en-US" sz="1050" dirty="0">
                <a:solidFill>
                  <a:srgbClr val="E0E4E6"/>
                </a:solidFill>
                <a:latin typeface="Barlow" pitchFamily="34" charset="0"/>
                <a:ea typeface="Barlow" pitchFamily="34" charset="-122"/>
                <a:cs typeface="Barlow" pitchFamily="34" charset="-120"/>
              </a:rPr>
              <a:t> — 5.9%, signaling deeper behavioral change in Tier-1.5 cities. A signal of deeper </a:t>
            </a:r>
            <a:r>
              <a:rPr lang="en-US" sz="1050" dirty="0" err="1">
                <a:solidFill>
                  <a:srgbClr val="E0E4E6"/>
                </a:solidFill>
                <a:latin typeface="Barlow" pitchFamily="34" charset="0"/>
                <a:ea typeface="Barlow" pitchFamily="34" charset="-122"/>
                <a:cs typeface="Barlow" pitchFamily="34" charset="-120"/>
              </a:rPr>
              <a:t>behavioural</a:t>
            </a:r>
            <a:r>
              <a:rPr lang="en-US" sz="1050" dirty="0">
                <a:solidFill>
                  <a:srgbClr val="E0E4E6"/>
                </a:solidFill>
                <a:latin typeface="Barlow" pitchFamily="34" charset="0"/>
                <a:ea typeface="Barlow" pitchFamily="34" charset="-122"/>
                <a:cs typeface="Barlow" pitchFamily="34" charset="-120"/>
              </a:rPr>
              <a:t> change — wealthy buyers in Tier-1.5 cities now demand prestige, design sensibility, and service, not just location.</a:t>
            </a:r>
            <a:endParaRPr lang="en-US" sz="1050" dirty="0"/>
          </a:p>
          <a:p>
            <a:pPr marL="0" indent="0" algn="l">
              <a:lnSpc>
                <a:spcPct val="117000"/>
              </a:lnSpc>
              <a:buNone/>
            </a:pPr>
            <a:endParaRPr lang="en-US" sz="1050" dirty="0"/>
          </a:p>
        </p:txBody>
      </p:sp>
      <p:sp>
        <p:nvSpPr>
          <p:cNvPr id="17" name="Text 9"/>
          <p:cNvSpPr/>
          <p:nvPr/>
        </p:nvSpPr>
        <p:spPr>
          <a:xfrm>
            <a:off x="734300" y="5344815"/>
            <a:ext cx="10723096" cy="963910"/>
          </a:xfrm>
          <a:prstGeom prst="rect">
            <a:avLst/>
          </a:prstGeom>
          <a:noFill/>
          <a:ln/>
        </p:spPr>
        <p:txBody>
          <a:bodyPr wrap="square" lIns="0" tIns="0" rIns="0" bIns="0" rtlCol="0" anchor="t">
            <a:normAutofit/>
          </a:bodyPr>
          <a:lstStyle/>
          <a:p>
            <a:pPr marL="0" indent="0" algn="l">
              <a:lnSpc>
                <a:spcPct val="117000"/>
              </a:lnSpc>
              <a:buNone/>
            </a:pPr>
            <a:r>
              <a:rPr lang="en-US" sz="1050" dirty="0">
                <a:solidFill>
                  <a:srgbClr val="E0E4E6"/>
                </a:solidFill>
                <a:latin typeface="Barlow" pitchFamily="34" charset="0"/>
                <a:ea typeface="Barlow" pitchFamily="34" charset="-122"/>
                <a:cs typeface="Barlow" pitchFamily="34" charset="-120"/>
              </a:rPr>
              <a:t>Emerging corridors include Hyderabad, Goa, Chandigarh, Ahmedabad, Jaipur, and Rishikesh.</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889496"/>
            <a:ext cx="2343290" cy="216595"/>
          </a:xfrm>
          <a:prstGeom prst="rect">
            <a:avLst/>
          </a:prstGeom>
          <a:noFill/>
          <a:ln/>
        </p:spPr>
        <p:txBody>
          <a:bodyPr wrap="none" lIns="0" tIns="0" rIns="0" bIns="0" rtlCol="0" anchor="t"/>
          <a:lstStyle/>
          <a:p>
            <a:pPr marL="0" indent="0" algn="l">
              <a:lnSpc>
                <a:spcPct val="104000"/>
              </a:lnSpc>
              <a:buNone/>
            </a:pPr>
            <a:r>
              <a:rPr lang="en-US" sz="1350" b="1" dirty="0">
                <a:solidFill>
                  <a:srgbClr val="F0FCFF"/>
                </a:solidFill>
                <a:latin typeface="Spline Sans Bold" pitchFamily="34" charset="0"/>
                <a:ea typeface="Spline Sans Bold" pitchFamily="34" charset="-122"/>
                <a:cs typeface="Spline Sans Bold" pitchFamily="34" charset="-120"/>
              </a:rPr>
              <a:t>The Challenge</a:t>
            </a:r>
            <a:endParaRPr lang="en-US" sz="1350" dirty="0"/>
          </a:p>
        </p:txBody>
      </p:sp>
      <p:sp>
        <p:nvSpPr>
          <p:cNvPr id="3" name="Text 1"/>
          <p:cNvSpPr/>
          <p:nvPr/>
        </p:nvSpPr>
        <p:spPr>
          <a:xfrm>
            <a:off x="734300" y="1159073"/>
            <a:ext cx="7343889" cy="433388"/>
          </a:xfrm>
          <a:prstGeom prst="rect">
            <a:avLst/>
          </a:prstGeom>
          <a:noFill/>
          <a:ln/>
        </p:spPr>
        <p:txBody>
          <a:bodyPr wrap="none" lIns="0" tIns="0" rIns="0" bIns="0" rtlCol="0" anchor="t"/>
          <a:lstStyle/>
          <a:p>
            <a:pPr marL="0" indent="0" algn="l">
              <a:lnSpc>
                <a:spcPct val="104000"/>
              </a:lnSpc>
              <a:buNone/>
            </a:pPr>
            <a:r>
              <a:rPr lang="en-US" sz="2700" b="1" dirty="0">
                <a:solidFill>
                  <a:srgbClr val="F0FCFF"/>
                </a:solidFill>
                <a:latin typeface="Spline Sans Bold" pitchFamily="34" charset="0"/>
                <a:ea typeface="Spline Sans Bold" pitchFamily="34" charset="-122"/>
                <a:cs typeface="Spline Sans Bold" pitchFamily="34" charset="-120"/>
              </a:rPr>
              <a:t>Why Global Brands Struggle to Enter India</a:t>
            </a:r>
            <a:endParaRPr lang="en-US" sz="2700" dirty="0"/>
          </a:p>
        </p:txBody>
      </p:sp>
      <p:sp>
        <p:nvSpPr>
          <p:cNvPr id="4" name="Text 2"/>
          <p:cNvSpPr/>
          <p:nvPr/>
        </p:nvSpPr>
        <p:spPr>
          <a:xfrm>
            <a:off x="734300" y="1791395"/>
            <a:ext cx="10723096" cy="692944"/>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India's branded residence opportunity is enormous — but so is its complexity. For international brands accustomed to structured markets, India presents a unique set of barriers that require deep local knowledge, trusted relationships, and on-the-ground execution capability. Without the right partner, even the most prestigious brands can find themselves navigating a fragmented and unpredictable landscape.</a:t>
            </a:r>
            <a:endParaRPr lang="en-US" sz="1200" dirty="0"/>
          </a:p>
        </p:txBody>
      </p:sp>
      <p:sp>
        <p:nvSpPr>
          <p:cNvPr id="5" name="Shape 3"/>
          <p:cNvSpPr/>
          <p:nvPr/>
        </p:nvSpPr>
        <p:spPr>
          <a:xfrm>
            <a:off x="621987" y="2633464"/>
            <a:ext cx="5395877" cy="3334941"/>
          </a:xfrm>
          <a:prstGeom prst="roundRect">
            <a:avLst>
              <a:gd name="adj" fmla="val 11229"/>
            </a:avLst>
          </a:prstGeom>
          <a:solidFill>
            <a:srgbClr val="091231">
              <a:alpha val="75000"/>
            </a:srgbClr>
          </a:solidFill>
          <a:ln/>
        </p:spPr>
        <p:txBody>
          <a:bodyPr/>
          <a:lstStyle/>
          <a:p>
            <a:endParaRPr lang="en-IN"/>
          </a:p>
        </p:txBody>
      </p:sp>
      <p:sp>
        <p:nvSpPr>
          <p:cNvPr id="6" name="Text 4"/>
          <p:cNvSpPr/>
          <p:nvPr/>
        </p:nvSpPr>
        <p:spPr>
          <a:xfrm>
            <a:off x="777955" y="2766020"/>
            <a:ext cx="2343290" cy="216595"/>
          </a:xfrm>
          <a:prstGeom prst="rect">
            <a:avLst/>
          </a:prstGeom>
          <a:noFill/>
          <a:ln/>
        </p:spPr>
        <p:txBody>
          <a:bodyPr wrap="none" lIns="0" tIns="0" rIns="0" bIns="0" rtlCol="0" anchor="t"/>
          <a:lstStyle/>
          <a:p>
            <a:pPr marL="0" indent="0" algn="l">
              <a:lnSpc>
                <a:spcPct val="104000"/>
              </a:lnSpc>
              <a:buNone/>
            </a:pPr>
            <a:r>
              <a:rPr lang="en-US" sz="1350" b="1" dirty="0">
                <a:solidFill>
                  <a:srgbClr val="F0FCFF"/>
                </a:solidFill>
                <a:latin typeface="Spline Sans Bold" pitchFamily="34" charset="0"/>
                <a:ea typeface="Spline Sans Bold" pitchFamily="34" charset="-122"/>
                <a:cs typeface="Spline Sans Bold" pitchFamily="34" charset="-120"/>
              </a:rPr>
              <a:t>Barriers to Entry</a:t>
            </a:r>
            <a:endParaRPr lang="en-US" sz="1350" dirty="0"/>
          </a:p>
        </p:txBody>
      </p:sp>
      <p:sp>
        <p:nvSpPr>
          <p:cNvPr id="7" name="Shape 5"/>
          <p:cNvSpPr/>
          <p:nvPr/>
        </p:nvSpPr>
        <p:spPr>
          <a:xfrm>
            <a:off x="777955" y="3131741"/>
            <a:ext cx="351027" cy="351036"/>
          </a:xfrm>
          <a:prstGeom prst="roundRect">
            <a:avLst>
              <a:gd name="adj" fmla="val 66678"/>
            </a:avLst>
          </a:prstGeom>
          <a:solidFill>
            <a:srgbClr val="091231"/>
          </a:solidFill>
          <a:ln w="19050">
            <a:solidFill>
              <a:srgbClr val="16FFBB"/>
            </a:solidFill>
            <a:prstDash val="solid"/>
          </a:ln>
        </p:spPr>
        <p:txBody>
          <a:bodyPr/>
          <a:lstStyle/>
          <a:p>
            <a:endParaRPr lang="en-IN"/>
          </a:p>
        </p:txBody>
      </p:sp>
      <p:sp>
        <p:nvSpPr>
          <p:cNvPr id="8" name="Text 6"/>
          <p:cNvSpPr/>
          <p:nvPr/>
        </p:nvSpPr>
        <p:spPr>
          <a:xfrm>
            <a:off x="849490" y="3177232"/>
            <a:ext cx="207957" cy="260052"/>
          </a:xfrm>
          <a:prstGeom prst="rect">
            <a:avLst/>
          </a:prstGeom>
          <a:noFill/>
          <a:ln/>
        </p:spPr>
        <p:txBody>
          <a:bodyPr wrap="none" lIns="0" tIns="0" rIns="0" bIns="0" rtlCol="0" anchor="ctr"/>
          <a:lstStyle/>
          <a:p>
            <a:pPr marL="0" indent="0" algn="ctr">
              <a:lnSpc>
                <a:spcPct val="100000"/>
              </a:lnSpc>
              <a:buNone/>
            </a:pPr>
            <a:r>
              <a:rPr lang="en-US" sz="1600" b="1" dirty="0">
                <a:solidFill>
                  <a:srgbClr val="E0E4E6"/>
                </a:solidFill>
                <a:latin typeface="Spline Sans Bold" pitchFamily="34" charset="0"/>
                <a:ea typeface="Spline Sans Bold" pitchFamily="34" charset="-122"/>
                <a:cs typeface="Spline Sans Bold" pitchFamily="34" charset="-120"/>
              </a:rPr>
              <a:t>1</a:t>
            </a:r>
            <a:endParaRPr lang="en-US" sz="1600" dirty="0"/>
          </a:p>
        </p:txBody>
      </p:sp>
      <p:sp>
        <p:nvSpPr>
          <p:cNvPr id="9" name="Text 7"/>
          <p:cNvSpPr/>
          <p:nvPr/>
        </p:nvSpPr>
        <p:spPr>
          <a:xfrm>
            <a:off x="1261535" y="3185319"/>
            <a:ext cx="1950592" cy="216595"/>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Fragmented Developers</a:t>
            </a:r>
            <a:endParaRPr lang="en-US" sz="1350" dirty="0"/>
          </a:p>
        </p:txBody>
      </p:sp>
      <p:sp>
        <p:nvSpPr>
          <p:cNvPr id="10" name="Text 8"/>
          <p:cNvSpPr/>
          <p:nvPr/>
        </p:nvSpPr>
        <p:spPr>
          <a:xfrm>
            <a:off x="1261535" y="3534470"/>
            <a:ext cx="4600361" cy="692944"/>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India's developer ecosystem is highly fragmented, with varying levels of quality, financial discipline, and brand alignment. Identifying the right development partner requires deep local market intelligence.</a:t>
            </a:r>
            <a:endParaRPr lang="en-US" sz="1200" dirty="0"/>
          </a:p>
        </p:txBody>
      </p:sp>
      <p:sp>
        <p:nvSpPr>
          <p:cNvPr id="11" name="Shape 9"/>
          <p:cNvSpPr/>
          <p:nvPr/>
        </p:nvSpPr>
        <p:spPr>
          <a:xfrm>
            <a:off x="777955" y="4492625"/>
            <a:ext cx="351027" cy="351036"/>
          </a:xfrm>
          <a:prstGeom prst="roundRect">
            <a:avLst>
              <a:gd name="adj" fmla="val 66678"/>
            </a:avLst>
          </a:prstGeom>
          <a:solidFill>
            <a:srgbClr val="091231"/>
          </a:solidFill>
          <a:ln w="19050">
            <a:solidFill>
              <a:srgbClr val="29DDDA"/>
            </a:solidFill>
            <a:prstDash val="solid"/>
          </a:ln>
        </p:spPr>
        <p:txBody>
          <a:bodyPr/>
          <a:lstStyle/>
          <a:p>
            <a:endParaRPr lang="en-IN"/>
          </a:p>
        </p:txBody>
      </p:sp>
      <p:sp>
        <p:nvSpPr>
          <p:cNvPr id="12" name="Text 10"/>
          <p:cNvSpPr/>
          <p:nvPr/>
        </p:nvSpPr>
        <p:spPr>
          <a:xfrm>
            <a:off x="849490" y="4538117"/>
            <a:ext cx="207957" cy="260052"/>
          </a:xfrm>
          <a:prstGeom prst="rect">
            <a:avLst/>
          </a:prstGeom>
          <a:noFill/>
          <a:ln/>
        </p:spPr>
        <p:txBody>
          <a:bodyPr wrap="none" lIns="0" tIns="0" rIns="0" bIns="0" rtlCol="0" anchor="ctr"/>
          <a:lstStyle/>
          <a:p>
            <a:pPr marL="0" indent="0" algn="ctr">
              <a:lnSpc>
                <a:spcPct val="100000"/>
              </a:lnSpc>
              <a:buNone/>
            </a:pPr>
            <a:r>
              <a:rPr lang="en-US" sz="1600" b="1" dirty="0">
                <a:solidFill>
                  <a:srgbClr val="E0E4E6"/>
                </a:solidFill>
                <a:latin typeface="Spline Sans Bold" pitchFamily="34" charset="0"/>
                <a:ea typeface="Spline Sans Bold" pitchFamily="34" charset="-122"/>
                <a:cs typeface="Spline Sans Bold" pitchFamily="34" charset="-120"/>
              </a:rPr>
              <a:t>2</a:t>
            </a:r>
            <a:endParaRPr lang="en-US" sz="1600" dirty="0"/>
          </a:p>
        </p:txBody>
      </p:sp>
      <p:sp>
        <p:nvSpPr>
          <p:cNvPr id="13" name="Text 11"/>
          <p:cNvSpPr/>
          <p:nvPr/>
        </p:nvSpPr>
        <p:spPr>
          <a:xfrm>
            <a:off x="1261535" y="4546203"/>
            <a:ext cx="1855443" cy="216595"/>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Regulatory Challenges</a:t>
            </a:r>
            <a:endParaRPr lang="en-US" sz="1350" dirty="0"/>
          </a:p>
        </p:txBody>
      </p:sp>
      <p:sp>
        <p:nvSpPr>
          <p:cNvPr id="14" name="Text 12"/>
          <p:cNvSpPr/>
          <p:nvPr/>
        </p:nvSpPr>
        <p:spPr>
          <a:xfrm>
            <a:off x="1261535" y="4895354"/>
            <a:ext cx="4600361" cy="923925"/>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Navigating India's regulatory environment — from FDI norms to RERA compliance, land titles, and local approvals — demands specialized legal and operational expertise that most international brands do not possess in-house.</a:t>
            </a:r>
            <a:endParaRPr lang="en-US" sz="1200" dirty="0"/>
          </a:p>
        </p:txBody>
      </p:sp>
      <p:sp>
        <p:nvSpPr>
          <p:cNvPr id="15" name="Text 13"/>
          <p:cNvSpPr/>
          <p:nvPr/>
        </p:nvSpPr>
        <p:spPr>
          <a:xfrm>
            <a:off x="6292494" y="2766020"/>
            <a:ext cx="2343290" cy="216595"/>
          </a:xfrm>
          <a:prstGeom prst="rect">
            <a:avLst/>
          </a:prstGeom>
          <a:noFill/>
          <a:ln/>
        </p:spPr>
        <p:txBody>
          <a:bodyPr wrap="none" lIns="0" tIns="0" rIns="0" bIns="0" rtlCol="0" anchor="t"/>
          <a:lstStyle/>
          <a:p>
            <a:pPr marL="0" indent="0" algn="l">
              <a:lnSpc>
                <a:spcPct val="104000"/>
              </a:lnSpc>
              <a:buNone/>
            </a:pPr>
            <a:r>
              <a:rPr lang="en-US" sz="1350" b="1" dirty="0">
                <a:solidFill>
                  <a:srgbClr val="F0FCFF"/>
                </a:solidFill>
                <a:latin typeface="Spline Sans Bold" pitchFamily="34" charset="0"/>
                <a:ea typeface="Spline Sans Bold" pitchFamily="34" charset="-122"/>
                <a:cs typeface="Spline Sans Bold" pitchFamily="34" charset="-120"/>
              </a:rPr>
              <a:t>Execution Gaps</a:t>
            </a:r>
            <a:endParaRPr lang="en-US" sz="1350" dirty="0"/>
          </a:p>
        </p:txBody>
      </p:sp>
      <p:sp>
        <p:nvSpPr>
          <p:cNvPr id="16" name="Shape 14"/>
          <p:cNvSpPr/>
          <p:nvPr/>
        </p:nvSpPr>
        <p:spPr>
          <a:xfrm>
            <a:off x="6292494" y="3131741"/>
            <a:ext cx="351027" cy="351036"/>
          </a:xfrm>
          <a:prstGeom prst="roundRect">
            <a:avLst>
              <a:gd name="adj" fmla="val 66678"/>
            </a:avLst>
          </a:prstGeom>
          <a:solidFill>
            <a:srgbClr val="0A081B"/>
          </a:solidFill>
          <a:ln w="19050">
            <a:solidFill>
              <a:srgbClr val="16FFBB"/>
            </a:solidFill>
            <a:prstDash val="solid"/>
          </a:ln>
        </p:spPr>
        <p:txBody>
          <a:bodyPr/>
          <a:lstStyle/>
          <a:p>
            <a:endParaRPr lang="en-IN"/>
          </a:p>
        </p:txBody>
      </p:sp>
      <p:sp>
        <p:nvSpPr>
          <p:cNvPr id="17" name="Text 15"/>
          <p:cNvSpPr/>
          <p:nvPr/>
        </p:nvSpPr>
        <p:spPr>
          <a:xfrm>
            <a:off x="6364029" y="3177232"/>
            <a:ext cx="207957" cy="260052"/>
          </a:xfrm>
          <a:prstGeom prst="rect">
            <a:avLst/>
          </a:prstGeom>
          <a:noFill/>
          <a:ln/>
        </p:spPr>
        <p:txBody>
          <a:bodyPr wrap="none" lIns="0" tIns="0" rIns="0" bIns="0" rtlCol="0" anchor="ctr"/>
          <a:lstStyle/>
          <a:p>
            <a:pPr marL="0" indent="0" algn="ctr">
              <a:lnSpc>
                <a:spcPct val="100000"/>
              </a:lnSpc>
              <a:buNone/>
            </a:pPr>
            <a:r>
              <a:rPr lang="en-US" sz="1600" b="1" dirty="0">
                <a:solidFill>
                  <a:srgbClr val="E0E4E6"/>
                </a:solidFill>
                <a:latin typeface="Spline Sans Bold" pitchFamily="34" charset="0"/>
                <a:ea typeface="Spline Sans Bold" pitchFamily="34" charset="-122"/>
                <a:cs typeface="Spline Sans Bold" pitchFamily="34" charset="-120"/>
              </a:rPr>
              <a:t>1</a:t>
            </a:r>
            <a:endParaRPr lang="en-US" sz="1600" dirty="0"/>
          </a:p>
        </p:txBody>
      </p:sp>
      <p:sp>
        <p:nvSpPr>
          <p:cNvPr id="18" name="Text 16"/>
          <p:cNvSpPr/>
          <p:nvPr/>
        </p:nvSpPr>
        <p:spPr>
          <a:xfrm>
            <a:off x="6776074" y="3185319"/>
            <a:ext cx="1861396" cy="216595"/>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Inconsistent Execution</a:t>
            </a:r>
            <a:endParaRPr lang="en-US" sz="1350" dirty="0"/>
          </a:p>
        </p:txBody>
      </p:sp>
      <p:sp>
        <p:nvSpPr>
          <p:cNvPr id="19" name="Text 17"/>
          <p:cNvSpPr/>
          <p:nvPr/>
        </p:nvSpPr>
        <p:spPr>
          <a:xfrm>
            <a:off x="6776074" y="3534470"/>
            <a:ext cx="4687671" cy="692944"/>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Even with the right developer, maintaining global brand standards across design, construction, and delivery is a persistent challenge in India's varied execution environment.</a:t>
            </a:r>
            <a:endParaRPr lang="en-US" sz="1200" dirty="0"/>
          </a:p>
        </p:txBody>
      </p:sp>
      <p:sp>
        <p:nvSpPr>
          <p:cNvPr id="20" name="Shape 18"/>
          <p:cNvSpPr/>
          <p:nvPr/>
        </p:nvSpPr>
        <p:spPr>
          <a:xfrm>
            <a:off x="6292494" y="4492625"/>
            <a:ext cx="351027" cy="351036"/>
          </a:xfrm>
          <a:prstGeom prst="roundRect">
            <a:avLst>
              <a:gd name="adj" fmla="val 66678"/>
            </a:avLst>
          </a:prstGeom>
          <a:solidFill>
            <a:srgbClr val="0A081B"/>
          </a:solidFill>
          <a:ln w="19050">
            <a:solidFill>
              <a:srgbClr val="29DDDA"/>
            </a:solidFill>
            <a:prstDash val="solid"/>
          </a:ln>
        </p:spPr>
        <p:txBody>
          <a:bodyPr/>
          <a:lstStyle/>
          <a:p>
            <a:endParaRPr lang="en-IN"/>
          </a:p>
        </p:txBody>
      </p:sp>
      <p:sp>
        <p:nvSpPr>
          <p:cNvPr id="21" name="Text 19"/>
          <p:cNvSpPr/>
          <p:nvPr/>
        </p:nvSpPr>
        <p:spPr>
          <a:xfrm>
            <a:off x="6364029" y="4538117"/>
            <a:ext cx="207957" cy="260052"/>
          </a:xfrm>
          <a:prstGeom prst="rect">
            <a:avLst/>
          </a:prstGeom>
          <a:noFill/>
          <a:ln/>
        </p:spPr>
        <p:txBody>
          <a:bodyPr wrap="none" lIns="0" tIns="0" rIns="0" bIns="0" rtlCol="0" anchor="ctr"/>
          <a:lstStyle/>
          <a:p>
            <a:pPr marL="0" indent="0" algn="ctr">
              <a:lnSpc>
                <a:spcPct val="100000"/>
              </a:lnSpc>
              <a:buNone/>
            </a:pPr>
            <a:r>
              <a:rPr lang="en-US" sz="1600" b="1" dirty="0">
                <a:solidFill>
                  <a:srgbClr val="E0E4E6"/>
                </a:solidFill>
                <a:latin typeface="Spline Sans Bold" pitchFamily="34" charset="0"/>
                <a:ea typeface="Spline Sans Bold" pitchFamily="34" charset="-122"/>
                <a:cs typeface="Spline Sans Bold" pitchFamily="34" charset="-120"/>
              </a:rPr>
              <a:t>2</a:t>
            </a:r>
            <a:endParaRPr lang="en-US" sz="1600" dirty="0"/>
          </a:p>
        </p:txBody>
      </p:sp>
      <p:sp>
        <p:nvSpPr>
          <p:cNvPr id="22" name="Text 20"/>
          <p:cNvSpPr/>
          <p:nvPr/>
        </p:nvSpPr>
        <p:spPr>
          <a:xfrm>
            <a:off x="6776074" y="4546203"/>
            <a:ext cx="1916362" cy="216595"/>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Limited Local Oversight</a:t>
            </a:r>
            <a:endParaRPr lang="en-US" sz="1350" dirty="0"/>
          </a:p>
        </p:txBody>
      </p:sp>
      <p:sp>
        <p:nvSpPr>
          <p:cNvPr id="23" name="Text 21"/>
          <p:cNvSpPr/>
          <p:nvPr/>
        </p:nvSpPr>
        <p:spPr>
          <a:xfrm>
            <a:off x="6776074" y="4895354"/>
            <a:ext cx="4687671" cy="692944"/>
          </a:xfrm>
          <a:prstGeom prst="rect">
            <a:avLst/>
          </a:prstGeom>
          <a:noFill/>
          <a:ln/>
        </p:spPr>
        <p:txBody>
          <a:bodyPr wrap="square" lIns="0" tIns="0" rIns="0" bIns="0" rtlCol="0" anchor="t">
            <a:normAutofit/>
          </a:bodyPr>
          <a:lstStyle/>
          <a:p>
            <a:pPr marL="0" indent="0" algn="l">
              <a:lnSpc>
                <a:spcPct val="123000"/>
              </a:lnSpc>
              <a:buNone/>
            </a:pPr>
            <a:r>
              <a:rPr lang="en-US" sz="1200" dirty="0">
                <a:solidFill>
                  <a:srgbClr val="E0E4E6"/>
                </a:solidFill>
                <a:latin typeface="Barlow" pitchFamily="34" charset="0"/>
                <a:ea typeface="Barlow" pitchFamily="34" charset="-122"/>
                <a:cs typeface="Barlow" pitchFamily="34" charset="-120"/>
              </a:rPr>
              <a:t>International brands often lack the on-ground presence needed to monitor quality, manage stakeholder relationships, and respond to issues in real time — creating reputational risk.</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4300" y="889397"/>
            <a:ext cx="2241295" cy="203994"/>
          </a:xfrm>
          <a:prstGeom prst="rect">
            <a:avLst/>
          </a:prstGeom>
          <a:noFill/>
          <a:ln/>
        </p:spPr>
        <p:txBody>
          <a:bodyPr wrap="none" lIns="0" tIns="0" rIns="0" bIns="0" rtlCol="0" anchor="t"/>
          <a:lstStyle/>
          <a:p>
            <a:pPr marL="0" indent="0" algn="l">
              <a:lnSpc>
                <a:spcPct val="104000"/>
              </a:lnSpc>
              <a:buNone/>
            </a:pPr>
            <a:r>
              <a:rPr lang="en-US" sz="1250" b="1" dirty="0">
                <a:solidFill>
                  <a:srgbClr val="F0FCFF"/>
                </a:solidFill>
                <a:latin typeface="Spline Sans Bold" pitchFamily="34" charset="0"/>
                <a:ea typeface="Spline Sans Bold" pitchFamily="34" charset="-122"/>
                <a:cs typeface="Spline Sans Bold" pitchFamily="34" charset="-120"/>
              </a:rPr>
              <a:t>Our Solution</a:t>
            </a:r>
            <a:endParaRPr lang="en-US" sz="1250" dirty="0"/>
          </a:p>
        </p:txBody>
      </p:sp>
      <p:sp>
        <p:nvSpPr>
          <p:cNvPr id="3" name="Text 1"/>
          <p:cNvSpPr/>
          <p:nvPr/>
        </p:nvSpPr>
        <p:spPr>
          <a:xfrm>
            <a:off x="734300" y="1140321"/>
            <a:ext cx="9442809" cy="407888"/>
          </a:xfrm>
          <a:prstGeom prst="rect">
            <a:avLst/>
          </a:prstGeom>
          <a:noFill/>
          <a:ln/>
        </p:spPr>
        <p:txBody>
          <a:bodyPr wrap="none" lIns="0" tIns="0" rIns="0" bIns="0" rtlCol="0" anchor="t"/>
          <a:lstStyle/>
          <a:p>
            <a:pPr marL="0" indent="0" algn="l">
              <a:lnSpc>
                <a:spcPct val="104000"/>
              </a:lnSpc>
              <a:buNone/>
            </a:pPr>
            <a:r>
              <a:rPr lang="en-US" sz="2550" b="1" dirty="0">
                <a:solidFill>
                  <a:srgbClr val="F0FCFF"/>
                </a:solidFill>
                <a:latin typeface="Spline Sans Bold" pitchFamily="34" charset="0"/>
                <a:ea typeface="Spline Sans Bold" pitchFamily="34" charset="-122"/>
                <a:cs typeface="Spline Sans Bold" pitchFamily="34" charset="-120"/>
              </a:rPr>
              <a:t>Our Platform: The Bridge Between Global Brands and India</a:t>
            </a:r>
            <a:endParaRPr lang="en-US" sz="2550" dirty="0"/>
          </a:p>
        </p:txBody>
      </p:sp>
      <p:sp>
        <p:nvSpPr>
          <p:cNvPr id="4" name="Text 2"/>
          <p:cNvSpPr/>
          <p:nvPr/>
        </p:nvSpPr>
        <p:spPr>
          <a:xfrm>
            <a:off x="734300" y="1724422"/>
            <a:ext cx="10723096" cy="634305"/>
          </a:xfrm>
          <a:prstGeom prst="rect">
            <a:avLst/>
          </a:prstGeom>
          <a:noFill/>
          <a:ln/>
        </p:spPr>
        <p:txBody>
          <a:bodyPr wrap="square" lIns="0" tIns="0" rIns="0" bIns="0" rtlCol="0" anchor="t">
            <a:normAutofit/>
          </a:bodyPr>
          <a:lstStyle/>
          <a:p>
            <a:pPr marL="0" indent="0" algn="l">
              <a:lnSpc>
                <a:spcPct val="120000"/>
              </a:lnSpc>
              <a:buNone/>
            </a:pPr>
            <a:r>
              <a:rPr lang="en-US" sz="1150" dirty="0">
                <a:solidFill>
                  <a:srgbClr val="E0E4E6"/>
                </a:solidFill>
                <a:latin typeface="Barlow" pitchFamily="34" charset="0"/>
                <a:ea typeface="Barlow" pitchFamily="34" charset="-122"/>
                <a:cs typeface="Barlow" pitchFamily="34" charset="-120"/>
              </a:rPr>
              <a:t>We solve the India complexity problem for international brands. Our platform is purpose-built to handle every layer of market entry — from identifying the right developer partners to managing regulatory compliance, ensuring quality execution, and providing continuous local oversight. We are the trusted local partner that global brands need to unlock India's branded residence opportunity with confidence.</a:t>
            </a:r>
            <a:endParaRPr lang="en-US" sz="1150" dirty="0"/>
          </a:p>
        </p:txBody>
      </p:sp>
      <p:sp>
        <p:nvSpPr>
          <p:cNvPr id="5" name="Shape 3"/>
          <p:cNvSpPr/>
          <p:nvPr/>
        </p:nvSpPr>
        <p:spPr>
          <a:xfrm>
            <a:off x="734300" y="2490887"/>
            <a:ext cx="5302812" cy="1574403"/>
          </a:xfrm>
          <a:prstGeom prst="roundRect">
            <a:avLst>
              <a:gd name="adj" fmla="val 13992"/>
            </a:avLst>
          </a:prstGeom>
          <a:solidFill>
            <a:srgbClr val="0A081B"/>
          </a:solidFill>
          <a:ln w="12700">
            <a:solidFill>
              <a:srgbClr val="16FFBB"/>
            </a:solidFill>
            <a:prstDash val="solid"/>
          </a:ln>
        </p:spPr>
        <p:txBody>
          <a:bodyPr/>
          <a:lstStyle/>
          <a:p>
            <a:endParaRPr lang="en-IN"/>
          </a:p>
        </p:txBody>
      </p:sp>
      <p:sp>
        <p:nvSpPr>
          <p:cNvPr id="6" name="Shape 4"/>
          <p:cNvSpPr/>
          <p:nvPr/>
        </p:nvSpPr>
        <p:spPr>
          <a:xfrm>
            <a:off x="893839" y="2650430"/>
            <a:ext cx="440520" cy="440531"/>
          </a:xfrm>
          <a:prstGeom prst="roundRect">
            <a:avLst>
              <a:gd name="adj" fmla="val 17295577"/>
            </a:avLst>
          </a:prstGeom>
          <a:solidFill>
            <a:srgbClr val="16FFBB"/>
          </a:solidFill>
          <a:ln/>
        </p:spPr>
        <p:txBody>
          <a:bodyPr/>
          <a:lstStyle/>
          <a:p>
            <a:endParaRPr lang="en-IN"/>
          </a:p>
        </p:txBody>
      </p:sp>
      <p:pic>
        <p:nvPicPr>
          <p:cNvPr id="7"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4982" y="2771477"/>
            <a:ext cx="198234" cy="198239"/>
          </a:xfrm>
          <a:prstGeom prst="rect">
            <a:avLst/>
          </a:prstGeom>
        </p:spPr>
      </p:pic>
      <p:sp>
        <p:nvSpPr>
          <p:cNvPr id="8" name="Text 5"/>
          <p:cNvSpPr/>
          <p:nvPr/>
        </p:nvSpPr>
        <p:spPr>
          <a:xfrm>
            <a:off x="893839" y="3208437"/>
            <a:ext cx="1631711" cy="203994"/>
          </a:xfrm>
          <a:prstGeom prst="rect">
            <a:avLst/>
          </a:prstGeom>
          <a:noFill/>
          <a:ln/>
        </p:spPr>
        <p:txBody>
          <a:bodyPr wrap="none" lIns="0" tIns="0" rIns="0" bIns="0" rtlCol="0" anchor="t"/>
          <a:lstStyle/>
          <a:p>
            <a:pPr marL="0" indent="0" algn="l">
              <a:lnSpc>
                <a:spcPct val="104000"/>
              </a:lnSpc>
              <a:buNone/>
            </a:pPr>
            <a:r>
              <a:rPr lang="en-US" sz="1250" b="1" dirty="0">
                <a:solidFill>
                  <a:srgbClr val="E0E4E6"/>
                </a:solidFill>
                <a:latin typeface="Spline Sans Bold" pitchFamily="34" charset="0"/>
                <a:ea typeface="Spline Sans Bold" pitchFamily="34" charset="-122"/>
                <a:cs typeface="Spline Sans Bold" pitchFamily="34" charset="-120"/>
              </a:rPr>
              <a:t>Developer Curation</a:t>
            </a:r>
            <a:endParaRPr lang="en-US" sz="1250" dirty="0"/>
          </a:p>
        </p:txBody>
      </p:sp>
      <p:sp>
        <p:nvSpPr>
          <p:cNvPr id="9" name="Text 6"/>
          <p:cNvSpPr/>
          <p:nvPr/>
        </p:nvSpPr>
        <p:spPr>
          <a:xfrm>
            <a:off x="893839" y="3482876"/>
            <a:ext cx="4983732" cy="422870"/>
          </a:xfrm>
          <a:prstGeom prst="rect">
            <a:avLst/>
          </a:prstGeom>
          <a:noFill/>
          <a:ln/>
        </p:spPr>
        <p:txBody>
          <a:bodyPr wrap="square" lIns="0" tIns="0" rIns="0" bIns="0" rtlCol="0" anchor="t">
            <a:normAutofit/>
          </a:bodyPr>
          <a:lstStyle/>
          <a:p>
            <a:pPr marL="0" indent="0" algn="l">
              <a:lnSpc>
                <a:spcPct val="120000"/>
              </a:lnSpc>
              <a:buNone/>
            </a:pPr>
            <a:r>
              <a:rPr lang="en-US" sz="1150" dirty="0">
                <a:solidFill>
                  <a:srgbClr val="E0E4E6"/>
                </a:solidFill>
                <a:latin typeface="Barlow" pitchFamily="34" charset="0"/>
                <a:ea typeface="Barlow" pitchFamily="34" charset="-122"/>
                <a:cs typeface="Barlow" pitchFamily="34" charset="-120"/>
              </a:rPr>
              <a:t>We identify and vet developers with the financial strength, track record, and brand alignment required to deliver at global standards.</a:t>
            </a:r>
            <a:endParaRPr lang="en-US" sz="1150" dirty="0"/>
          </a:p>
        </p:txBody>
      </p:sp>
      <p:sp>
        <p:nvSpPr>
          <p:cNvPr id="10" name="Shape 7"/>
          <p:cNvSpPr/>
          <p:nvPr/>
        </p:nvSpPr>
        <p:spPr>
          <a:xfrm>
            <a:off x="6154584" y="2490887"/>
            <a:ext cx="5302812" cy="1574403"/>
          </a:xfrm>
          <a:prstGeom prst="roundRect">
            <a:avLst>
              <a:gd name="adj" fmla="val 13992"/>
            </a:avLst>
          </a:prstGeom>
          <a:solidFill>
            <a:srgbClr val="0A081B"/>
          </a:solidFill>
          <a:ln w="12700">
            <a:solidFill>
              <a:srgbClr val="29DDDA"/>
            </a:solidFill>
            <a:prstDash val="solid"/>
          </a:ln>
        </p:spPr>
        <p:txBody>
          <a:bodyPr/>
          <a:lstStyle/>
          <a:p>
            <a:endParaRPr lang="en-IN"/>
          </a:p>
        </p:txBody>
      </p:sp>
      <p:sp>
        <p:nvSpPr>
          <p:cNvPr id="11" name="Shape 8"/>
          <p:cNvSpPr/>
          <p:nvPr/>
        </p:nvSpPr>
        <p:spPr>
          <a:xfrm>
            <a:off x="6314123" y="2650430"/>
            <a:ext cx="440520" cy="440531"/>
          </a:xfrm>
          <a:prstGeom prst="roundRect">
            <a:avLst>
              <a:gd name="adj" fmla="val 17295577"/>
            </a:avLst>
          </a:prstGeom>
          <a:solidFill>
            <a:srgbClr val="29DDDA"/>
          </a:solidFill>
          <a:ln/>
        </p:spPr>
        <p:txBody>
          <a:bodyPr/>
          <a:lstStyle/>
          <a:p>
            <a:endParaRPr lang="en-IN"/>
          </a:p>
        </p:txBody>
      </p:sp>
      <p:pic>
        <p:nvPicPr>
          <p:cNvPr id="12"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35266" y="2771477"/>
            <a:ext cx="198234" cy="198239"/>
          </a:xfrm>
          <a:prstGeom prst="rect">
            <a:avLst/>
          </a:prstGeom>
        </p:spPr>
      </p:pic>
      <p:sp>
        <p:nvSpPr>
          <p:cNvPr id="13" name="Text 9"/>
          <p:cNvSpPr/>
          <p:nvPr/>
        </p:nvSpPr>
        <p:spPr>
          <a:xfrm>
            <a:off x="6314123" y="3208437"/>
            <a:ext cx="1716838" cy="203994"/>
          </a:xfrm>
          <a:prstGeom prst="rect">
            <a:avLst/>
          </a:prstGeom>
          <a:noFill/>
          <a:ln/>
        </p:spPr>
        <p:txBody>
          <a:bodyPr wrap="none" lIns="0" tIns="0" rIns="0" bIns="0" rtlCol="0" anchor="t"/>
          <a:lstStyle/>
          <a:p>
            <a:pPr marL="0" indent="0" algn="l">
              <a:lnSpc>
                <a:spcPct val="104000"/>
              </a:lnSpc>
              <a:buNone/>
            </a:pPr>
            <a:r>
              <a:rPr lang="en-US" sz="1250" b="1" dirty="0">
                <a:solidFill>
                  <a:srgbClr val="E0E4E6"/>
                </a:solidFill>
                <a:latin typeface="Spline Sans Bold" pitchFamily="34" charset="0"/>
                <a:ea typeface="Spline Sans Bold" pitchFamily="34" charset="-122"/>
                <a:cs typeface="Spline Sans Bold" pitchFamily="34" charset="-120"/>
              </a:rPr>
              <a:t>Regulatory Navigation</a:t>
            </a:r>
            <a:endParaRPr lang="en-US" sz="1250" dirty="0"/>
          </a:p>
        </p:txBody>
      </p:sp>
      <p:sp>
        <p:nvSpPr>
          <p:cNvPr id="14" name="Text 10"/>
          <p:cNvSpPr/>
          <p:nvPr/>
        </p:nvSpPr>
        <p:spPr>
          <a:xfrm>
            <a:off x="6314123" y="3482876"/>
            <a:ext cx="4983732" cy="422870"/>
          </a:xfrm>
          <a:prstGeom prst="rect">
            <a:avLst/>
          </a:prstGeom>
          <a:noFill/>
          <a:ln/>
        </p:spPr>
        <p:txBody>
          <a:bodyPr wrap="square" lIns="0" tIns="0" rIns="0" bIns="0" rtlCol="0" anchor="t">
            <a:normAutofit/>
          </a:bodyPr>
          <a:lstStyle/>
          <a:p>
            <a:pPr marL="0" indent="0" algn="l">
              <a:lnSpc>
                <a:spcPct val="120000"/>
              </a:lnSpc>
              <a:buNone/>
            </a:pPr>
            <a:r>
              <a:rPr lang="en-US" sz="1150" dirty="0">
                <a:solidFill>
                  <a:srgbClr val="E0E4E6"/>
                </a:solidFill>
                <a:latin typeface="Barlow" pitchFamily="34" charset="0"/>
                <a:ea typeface="Barlow" pitchFamily="34" charset="-122"/>
                <a:cs typeface="Barlow" pitchFamily="34" charset="-120"/>
              </a:rPr>
              <a:t>Our team manages FDI structures, RERA compliance, land due diligence, and local approvals — so brands can focus on what they do best.</a:t>
            </a:r>
            <a:endParaRPr lang="en-US" sz="1150" dirty="0"/>
          </a:p>
        </p:txBody>
      </p:sp>
      <p:sp>
        <p:nvSpPr>
          <p:cNvPr id="15" name="Shape 11"/>
          <p:cNvSpPr/>
          <p:nvPr/>
        </p:nvSpPr>
        <p:spPr>
          <a:xfrm>
            <a:off x="734300" y="4182765"/>
            <a:ext cx="5302812" cy="1785838"/>
          </a:xfrm>
          <a:prstGeom prst="roundRect">
            <a:avLst>
              <a:gd name="adj" fmla="val 12335"/>
            </a:avLst>
          </a:prstGeom>
          <a:solidFill>
            <a:srgbClr val="0A081B"/>
          </a:solidFill>
          <a:ln w="12700">
            <a:solidFill>
              <a:srgbClr val="37A7E7"/>
            </a:solidFill>
            <a:prstDash val="solid"/>
          </a:ln>
        </p:spPr>
        <p:txBody>
          <a:bodyPr/>
          <a:lstStyle/>
          <a:p>
            <a:endParaRPr lang="en-IN"/>
          </a:p>
        </p:txBody>
      </p:sp>
      <p:sp>
        <p:nvSpPr>
          <p:cNvPr id="16" name="Shape 12"/>
          <p:cNvSpPr/>
          <p:nvPr/>
        </p:nvSpPr>
        <p:spPr>
          <a:xfrm>
            <a:off x="893839" y="4342309"/>
            <a:ext cx="440520" cy="440531"/>
          </a:xfrm>
          <a:prstGeom prst="roundRect">
            <a:avLst>
              <a:gd name="adj" fmla="val 17295577"/>
            </a:avLst>
          </a:prstGeom>
          <a:solidFill>
            <a:srgbClr val="37A7E7"/>
          </a:solidFill>
          <a:ln/>
        </p:spPr>
        <p:txBody>
          <a:bodyPr/>
          <a:lstStyle/>
          <a:p>
            <a:endParaRPr lang="en-IN"/>
          </a:p>
        </p:txBody>
      </p:sp>
      <p:pic>
        <p:nvPicPr>
          <p:cNvPr id="17"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4982" y="4463355"/>
            <a:ext cx="198234" cy="198239"/>
          </a:xfrm>
          <a:prstGeom prst="rect">
            <a:avLst/>
          </a:prstGeom>
        </p:spPr>
      </p:pic>
      <p:sp>
        <p:nvSpPr>
          <p:cNvPr id="18" name="Text 13"/>
          <p:cNvSpPr/>
          <p:nvPr/>
        </p:nvSpPr>
        <p:spPr>
          <a:xfrm>
            <a:off x="893839" y="4900315"/>
            <a:ext cx="1631711" cy="203994"/>
          </a:xfrm>
          <a:prstGeom prst="rect">
            <a:avLst/>
          </a:prstGeom>
          <a:noFill/>
          <a:ln/>
        </p:spPr>
        <p:txBody>
          <a:bodyPr wrap="none" lIns="0" tIns="0" rIns="0" bIns="0" rtlCol="0" anchor="t"/>
          <a:lstStyle/>
          <a:p>
            <a:pPr marL="0" indent="0" algn="l">
              <a:lnSpc>
                <a:spcPct val="104000"/>
              </a:lnSpc>
              <a:buNone/>
            </a:pPr>
            <a:r>
              <a:rPr lang="en-US" sz="1250" b="1" dirty="0">
                <a:solidFill>
                  <a:srgbClr val="E0E4E6"/>
                </a:solidFill>
                <a:latin typeface="Spline Sans Bold" pitchFamily="34" charset="0"/>
                <a:ea typeface="Spline Sans Bold" pitchFamily="34" charset="-122"/>
                <a:cs typeface="Spline Sans Bold" pitchFamily="34" charset="-120"/>
              </a:rPr>
              <a:t>Quality Oversight</a:t>
            </a:r>
            <a:endParaRPr lang="en-US" sz="1250" dirty="0"/>
          </a:p>
        </p:txBody>
      </p:sp>
      <p:sp>
        <p:nvSpPr>
          <p:cNvPr id="19" name="Text 14"/>
          <p:cNvSpPr/>
          <p:nvPr/>
        </p:nvSpPr>
        <p:spPr>
          <a:xfrm>
            <a:off x="893839" y="5174754"/>
            <a:ext cx="4983732" cy="422870"/>
          </a:xfrm>
          <a:prstGeom prst="rect">
            <a:avLst/>
          </a:prstGeom>
          <a:noFill/>
          <a:ln/>
        </p:spPr>
        <p:txBody>
          <a:bodyPr wrap="square" lIns="0" tIns="0" rIns="0" bIns="0" rtlCol="0" anchor="t">
            <a:normAutofit/>
          </a:bodyPr>
          <a:lstStyle/>
          <a:p>
            <a:pPr marL="0" indent="0" algn="l">
              <a:lnSpc>
                <a:spcPct val="120000"/>
              </a:lnSpc>
              <a:buNone/>
            </a:pPr>
            <a:r>
              <a:rPr lang="en-US" sz="1150" dirty="0">
                <a:solidFill>
                  <a:srgbClr val="E0E4E6"/>
                </a:solidFill>
                <a:latin typeface="Barlow" pitchFamily="34" charset="0"/>
                <a:ea typeface="Barlow" pitchFamily="34" charset="-122"/>
                <a:cs typeface="Barlow" pitchFamily="34" charset="-120"/>
              </a:rPr>
              <a:t>We provide on-ground brand guardianship throughout design, construction, and delivery — ensuring global standards are never compromised.</a:t>
            </a:r>
            <a:endParaRPr lang="en-US" sz="1150" dirty="0"/>
          </a:p>
        </p:txBody>
      </p:sp>
      <p:sp>
        <p:nvSpPr>
          <p:cNvPr id="20" name="Shape 15"/>
          <p:cNvSpPr/>
          <p:nvPr/>
        </p:nvSpPr>
        <p:spPr>
          <a:xfrm>
            <a:off x="6154584" y="4182765"/>
            <a:ext cx="5302812" cy="1785838"/>
          </a:xfrm>
          <a:prstGeom prst="roundRect">
            <a:avLst>
              <a:gd name="adj" fmla="val 12335"/>
            </a:avLst>
          </a:prstGeom>
          <a:solidFill>
            <a:srgbClr val="0A081B"/>
          </a:solidFill>
          <a:ln w="12700">
            <a:solidFill>
              <a:srgbClr val="091231"/>
            </a:solidFill>
            <a:prstDash val="solid"/>
          </a:ln>
        </p:spPr>
        <p:txBody>
          <a:bodyPr/>
          <a:lstStyle/>
          <a:p>
            <a:endParaRPr lang="en-IN"/>
          </a:p>
        </p:txBody>
      </p:sp>
      <p:sp>
        <p:nvSpPr>
          <p:cNvPr id="21" name="Shape 16"/>
          <p:cNvSpPr/>
          <p:nvPr/>
        </p:nvSpPr>
        <p:spPr>
          <a:xfrm>
            <a:off x="6314123" y="4342309"/>
            <a:ext cx="440520" cy="440531"/>
          </a:xfrm>
          <a:prstGeom prst="roundRect">
            <a:avLst>
              <a:gd name="adj" fmla="val 17295577"/>
            </a:avLst>
          </a:prstGeom>
          <a:solidFill>
            <a:srgbClr val="091231"/>
          </a:solidFill>
          <a:ln/>
        </p:spPr>
        <p:txBody>
          <a:bodyPr/>
          <a:lstStyle/>
          <a:p>
            <a:endParaRPr lang="en-IN"/>
          </a:p>
        </p:txBody>
      </p:sp>
      <p:pic>
        <p:nvPicPr>
          <p:cNvPr id="22"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35266" y="4463355"/>
            <a:ext cx="198234" cy="198239"/>
          </a:xfrm>
          <a:prstGeom prst="rect">
            <a:avLst/>
          </a:prstGeom>
        </p:spPr>
      </p:pic>
      <p:sp>
        <p:nvSpPr>
          <p:cNvPr id="23" name="Text 17"/>
          <p:cNvSpPr/>
          <p:nvPr/>
        </p:nvSpPr>
        <p:spPr>
          <a:xfrm>
            <a:off x="6314123" y="4900315"/>
            <a:ext cx="1631711" cy="203994"/>
          </a:xfrm>
          <a:prstGeom prst="rect">
            <a:avLst/>
          </a:prstGeom>
          <a:noFill/>
          <a:ln/>
        </p:spPr>
        <p:txBody>
          <a:bodyPr wrap="none" lIns="0" tIns="0" rIns="0" bIns="0" rtlCol="0" anchor="t"/>
          <a:lstStyle/>
          <a:p>
            <a:pPr marL="0" indent="0" algn="l">
              <a:lnSpc>
                <a:spcPct val="104000"/>
              </a:lnSpc>
              <a:buNone/>
            </a:pPr>
            <a:r>
              <a:rPr lang="en-US" sz="1250" b="1" dirty="0">
                <a:solidFill>
                  <a:srgbClr val="E0E4E6"/>
                </a:solidFill>
                <a:latin typeface="Spline Sans Bold" pitchFamily="34" charset="0"/>
                <a:ea typeface="Spline Sans Bold" pitchFamily="34" charset="-122"/>
                <a:cs typeface="Spline Sans Bold" pitchFamily="34" charset="-120"/>
              </a:rPr>
              <a:t>Local Presence</a:t>
            </a:r>
            <a:endParaRPr lang="en-US" sz="1250" dirty="0"/>
          </a:p>
        </p:txBody>
      </p:sp>
      <p:sp>
        <p:nvSpPr>
          <p:cNvPr id="24" name="Text 18"/>
          <p:cNvSpPr/>
          <p:nvPr/>
        </p:nvSpPr>
        <p:spPr>
          <a:xfrm>
            <a:off x="6314123" y="5174754"/>
            <a:ext cx="4983732" cy="634305"/>
          </a:xfrm>
          <a:prstGeom prst="rect">
            <a:avLst/>
          </a:prstGeom>
          <a:noFill/>
          <a:ln/>
        </p:spPr>
        <p:txBody>
          <a:bodyPr wrap="square" lIns="0" tIns="0" rIns="0" bIns="0" rtlCol="0" anchor="t">
            <a:normAutofit/>
          </a:bodyPr>
          <a:lstStyle/>
          <a:p>
            <a:pPr marL="0" indent="0" algn="l">
              <a:lnSpc>
                <a:spcPct val="120000"/>
              </a:lnSpc>
              <a:buNone/>
            </a:pPr>
            <a:r>
              <a:rPr lang="en-US" sz="1150" dirty="0">
                <a:solidFill>
                  <a:srgbClr val="E0E4E6"/>
                </a:solidFill>
                <a:latin typeface="Barlow" pitchFamily="34" charset="0"/>
                <a:ea typeface="Barlow" pitchFamily="34" charset="-122"/>
                <a:cs typeface="Barlow" pitchFamily="34" charset="-120"/>
              </a:rPr>
              <a:t>With deep relationships across India's real estate ecosystem, we offer the local intelligence and responsiveness that international brands need to operate effectively.</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734300" y="1206401"/>
            <a:ext cx="1997521" cy="394395"/>
          </a:xfrm>
          <a:prstGeom prst="roundRect">
            <a:avLst>
              <a:gd name="adj" fmla="val 63834"/>
            </a:avLst>
          </a:prstGeom>
          <a:solidFill>
            <a:srgbClr val="004D36"/>
          </a:solidFill>
          <a:ln/>
        </p:spPr>
        <p:txBody>
          <a:bodyPr/>
          <a:lstStyle/>
          <a:p>
            <a:endParaRPr lang="en-IN"/>
          </a:p>
        </p:txBody>
      </p:sp>
      <p:sp>
        <p:nvSpPr>
          <p:cNvPr id="3" name="Text 1"/>
          <p:cNvSpPr/>
          <p:nvPr/>
        </p:nvSpPr>
        <p:spPr>
          <a:xfrm>
            <a:off x="860106" y="1269305"/>
            <a:ext cx="2355493" cy="268585"/>
          </a:xfrm>
          <a:prstGeom prst="rect">
            <a:avLst/>
          </a:prstGeom>
          <a:noFill/>
          <a:ln/>
        </p:spPr>
        <p:txBody>
          <a:bodyPr wrap="none" lIns="0" tIns="0" rIns="0" bIns="0" rtlCol="0" anchor="t"/>
          <a:lstStyle/>
          <a:p>
            <a:pPr marL="0" indent="0" algn="l">
              <a:lnSpc>
                <a:spcPct val="133000"/>
              </a:lnSpc>
              <a:buNone/>
            </a:pPr>
            <a:r>
              <a:rPr lang="en-US" sz="1300" dirty="0">
                <a:solidFill>
                  <a:srgbClr val="E0E4E6"/>
                </a:solidFill>
                <a:latin typeface="Barlow" pitchFamily="34" charset="0"/>
                <a:ea typeface="Barlow" pitchFamily="34" charset="-122"/>
                <a:cs typeface="Barlow" pitchFamily="34" charset="-120"/>
              </a:rPr>
              <a:t>THE INVESTMENT CASE</a:t>
            </a:r>
            <a:endParaRPr lang="en-US" sz="1300" dirty="0"/>
          </a:p>
        </p:txBody>
      </p:sp>
      <p:sp>
        <p:nvSpPr>
          <p:cNvPr id="4" name="Text 2"/>
          <p:cNvSpPr/>
          <p:nvPr/>
        </p:nvSpPr>
        <p:spPr>
          <a:xfrm>
            <a:off x="734300" y="1684635"/>
            <a:ext cx="7285847" cy="582712"/>
          </a:xfrm>
          <a:prstGeom prst="rect">
            <a:avLst/>
          </a:prstGeom>
          <a:noFill/>
          <a:ln/>
        </p:spPr>
        <p:txBody>
          <a:bodyPr wrap="none" lIns="0" tIns="0" rIns="0" bIns="0" rtlCol="0" anchor="t"/>
          <a:lstStyle/>
          <a:p>
            <a:pPr marL="0" indent="0" algn="l">
              <a:lnSpc>
                <a:spcPct val="104000"/>
              </a:lnSpc>
              <a:buNone/>
            </a:pPr>
            <a:r>
              <a:rPr lang="en-US" sz="3650" b="1" dirty="0">
                <a:solidFill>
                  <a:srgbClr val="F0FCFF"/>
                </a:solidFill>
                <a:latin typeface="Spline Sans Bold" pitchFamily="34" charset="0"/>
                <a:ea typeface="Spline Sans Bold" pitchFamily="34" charset="-122"/>
                <a:cs typeface="Spline Sans Bold" pitchFamily="34" charset="-120"/>
              </a:rPr>
              <a:t>Lower Risk, Higher Confidence</a:t>
            </a:r>
            <a:endParaRPr lang="en-US" sz="3650" dirty="0"/>
          </a:p>
        </p:txBody>
      </p:sp>
      <p:sp>
        <p:nvSpPr>
          <p:cNvPr id="5" name="Shape 3"/>
          <p:cNvSpPr/>
          <p:nvPr/>
        </p:nvSpPr>
        <p:spPr>
          <a:xfrm>
            <a:off x="734300" y="2581970"/>
            <a:ext cx="5256676" cy="3069630"/>
          </a:xfrm>
          <a:prstGeom prst="roundRect">
            <a:avLst>
              <a:gd name="adj" fmla="val 10252"/>
            </a:avLst>
          </a:prstGeom>
          <a:solidFill>
            <a:srgbClr val="0A081B"/>
          </a:solidFill>
          <a:ln w="25399">
            <a:solidFill>
              <a:srgbClr val="16FFBB"/>
            </a:solidFill>
            <a:prstDash val="solid"/>
          </a:ln>
        </p:spPr>
        <p:txBody>
          <a:bodyPr/>
          <a:lstStyle/>
          <a:p>
            <a:endParaRPr lang="en-IN"/>
          </a:p>
        </p:txBody>
      </p:sp>
      <p:sp>
        <p:nvSpPr>
          <p:cNvPr id="6" name="Shape 4"/>
          <p:cNvSpPr/>
          <p:nvPr/>
        </p:nvSpPr>
        <p:spPr>
          <a:xfrm>
            <a:off x="969442" y="2817118"/>
            <a:ext cx="629329" cy="629345"/>
          </a:xfrm>
          <a:prstGeom prst="roundRect">
            <a:avLst>
              <a:gd name="adj" fmla="val 12106621"/>
            </a:avLst>
          </a:prstGeom>
          <a:solidFill>
            <a:srgbClr val="16FFBB"/>
          </a:solidFill>
          <a:ln/>
        </p:spPr>
        <p:txBody>
          <a:bodyPr/>
          <a:lstStyle/>
          <a:p>
            <a:endParaRPr lang="en-IN"/>
          </a:p>
        </p:txBody>
      </p:sp>
      <p:pic>
        <p:nvPicPr>
          <p:cNvPr id="7"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475" y="2990155"/>
            <a:ext cx="283163" cy="283170"/>
          </a:xfrm>
          <a:prstGeom prst="rect">
            <a:avLst/>
          </a:prstGeom>
        </p:spPr>
      </p:pic>
      <p:sp>
        <p:nvSpPr>
          <p:cNvPr id="8" name="Text 5"/>
          <p:cNvSpPr/>
          <p:nvPr/>
        </p:nvSpPr>
        <p:spPr>
          <a:xfrm>
            <a:off x="969442" y="3656211"/>
            <a:ext cx="2641931" cy="291405"/>
          </a:xfrm>
          <a:prstGeom prst="rect">
            <a:avLst/>
          </a:prstGeom>
          <a:noFill/>
          <a:ln/>
        </p:spPr>
        <p:txBody>
          <a:bodyPr wrap="none" lIns="0" tIns="0" rIns="0" bIns="0" rtlCol="0" anchor="t"/>
          <a:lstStyle/>
          <a:p>
            <a:pPr marL="0" indent="0" algn="l">
              <a:lnSpc>
                <a:spcPct val="104000"/>
              </a:lnSpc>
              <a:buNone/>
            </a:pPr>
            <a:r>
              <a:rPr lang="en-US" sz="1800" b="1" dirty="0">
                <a:solidFill>
                  <a:srgbClr val="E0E4E6"/>
                </a:solidFill>
                <a:latin typeface="Spline Sans Bold" pitchFamily="34" charset="0"/>
                <a:ea typeface="Spline Sans Bold" pitchFamily="34" charset="-122"/>
                <a:cs typeface="Spline Sans Bold" pitchFamily="34" charset="-120"/>
              </a:rPr>
              <a:t>Reduced Developer Risk</a:t>
            </a:r>
            <a:endParaRPr lang="en-US" sz="1800" dirty="0"/>
          </a:p>
        </p:txBody>
      </p:sp>
      <p:sp>
        <p:nvSpPr>
          <p:cNvPr id="9" name="Text 6"/>
          <p:cNvSpPr/>
          <p:nvPr/>
        </p:nvSpPr>
        <p:spPr>
          <a:xfrm>
            <a:off x="969442" y="4073426"/>
            <a:ext cx="4786391" cy="1343025"/>
          </a:xfrm>
          <a:prstGeom prst="rect">
            <a:avLst/>
          </a:prstGeom>
          <a:noFill/>
          <a:ln/>
        </p:spPr>
        <p:txBody>
          <a:bodyPr wrap="square" lIns="0" tIns="0" rIns="0" bIns="0" rtlCol="0" anchor="t">
            <a:normAutofit lnSpcReduction="10000"/>
          </a:bodyPr>
          <a:lstStyle/>
          <a:p>
            <a:pPr marL="0" indent="0" algn="l">
              <a:lnSpc>
                <a:spcPct val="133000"/>
              </a:lnSpc>
              <a:buNone/>
            </a:pPr>
            <a:r>
              <a:rPr lang="en-US" sz="1650" dirty="0">
                <a:solidFill>
                  <a:srgbClr val="E0E4E6"/>
                </a:solidFill>
                <a:latin typeface="Barlow" pitchFamily="34" charset="0"/>
                <a:ea typeface="Barlow" pitchFamily="34" charset="-122"/>
                <a:cs typeface="Barlow" pitchFamily="34" charset="-120"/>
              </a:rPr>
              <a:t>International brand partners bring stringent deadlines, superior quality control, and accountable management structures — significantly reducing buyer anxiety around delays and construction quality.</a:t>
            </a:r>
            <a:endParaRPr lang="en-US" sz="1650" dirty="0"/>
          </a:p>
        </p:txBody>
      </p:sp>
      <p:sp>
        <p:nvSpPr>
          <p:cNvPr id="10" name="Shape 7"/>
          <p:cNvSpPr/>
          <p:nvPr/>
        </p:nvSpPr>
        <p:spPr>
          <a:xfrm>
            <a:off x="6200719" y="2581970"/>
            <a:ext cx="5256676" cy="3069630"/>
          </a:xfrm>
          <a:prstGeom prst="roundRect">
            <a:avLst>
              <a:gd name="adj" fmla="val 10252"/>
            </a:avLst>
          </a:prstGeom>
          <a:solidFill>
            <a:srgbClr val="0A081B"/>
          </a:solidFill>
          <a:ln w="25399">
            <a:solidFill>
              <a:srgbClr val="29DDDA"/>
            </a:solidFill>
            <a:prstDash val="solid"/>
          </a:ln>
        </p:spPr>
        <p:txBody>
          <a:bodyPr/>
          <a:lstStyle/>
          <a:p>
            <a:endParaRPr lang="en-IN"/>
          </a:p>
        </p:txBody>
      </p:sp>
      <p:sp>
        <p:nvSpPr>
          <p:cNvPr id="11" name="Shape 8"/>
          <p:cNvSpPr/>
          <p:nvPr/>
        </p:nvSpPr>
        <p:spPr>
          <a:xfrm>
            <a:off x="6435862" y="2817118"/>
            <a:ext cx="629329" cy="629345"/>
          </a:xfrm>
          <a:prstGeom prst="roundRect">
            <a:avLst>
              <a:gd name="adj" fmla="val 12106621"/>
            </a:avLst>
          </a:prstGeom>
          <a:solidFill>
            <a:srgbClr val="29DDDA"/>
          </a:solidFill>
          <a:ln/>
        </p:spPr>
        <p:txBody>
          <a:bodyPr/>
          <a:lstStyle/>
          <a:p>
            <a:endParaRPr lang="en-IN"/>
          </a:p>
        </p:txBody>
      </p:sp>
      <p:pic>
        <p:nvPicPr>
          <p:cNvPr id="12"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08895" y="2990155"/>
            <a:ext cx="283163" cy="283170"/>
          </a:xfrm>
          <a:prstGeom prst="rect">
            <a:avLst/>
          </a:prstGeom>
        </p:spPr>
      </p:pic>
      <p:sp>
        <p:nvSpPr>
          <p:cNvPr id="13" name="Text 9"/>
          <p:cNvSpPr/>
          <p:nvPr/>
        </p:nvSpPr>
        <p:spPr>
          <a:xfrm>
            <a:off x="6435862" y="3656211"/>
            <a:ext cx="3906938" cy="291405"/>
          </a:xfrm>
          <a:prstGeom prst="rect">
            <a:avLst/>
          </a:prstGeom>
          <a:noFill/>
          <a:ln/>
        </p:spPr>
        <p:txBody>
          <a:bodyPr wrap="none" lIns="0" tIns="0" rIns="0" bIns="0" rtlCol="0" anchor="t"/>
          <a:lstStyle/>
          <a:p>
            <a:pPr marL="0" indent="0" algn="l">
              <a:lnSpc>
                <a:spcPct val="104000"/>
              </a:lnSpc>
              <a:buNone/>
            </a:pPr>
            <a:r>
              <a:rPr lang="en-US" sz="1800" b="1" dirty="0">
                <a:solidFill>
                  <a:srgbClr val="E0E4E6"/>
                </a:solidFill>
                <a:latin typeface="Spline Sans Bold" pitchFamily="34" charset="0"/>
                <a:ea typeface="Spline Sans Bold" pitchFamily="34" charset="-122"/>
                <a:cs typeface="Spline Sans Bold" pitchFamily="34" charset="-120"/>
              </a:rPr>
              <a:t>Professional Property Management</a:t>
            </a:r>
            <a:endParaRPr lang="en-US" sz="1800" dirty="0"/>
          </a:p>
        </p:txBody>
      </p:sp>
      <p:sp>
        <p:nvSpPr>
          <p:cNvPr id="14" name="Text 10"/>
          <p:cNvSpPr/>
          <p:nvPr/>
        </p:nvSpPr>
        <p:spPr>
          <a:xfrm>
            <a:off x="6435862" y="4073426"/>
            <a:ext cx="4786391" cy="1343025"/>
          </a:xfrm>
          <a:prstGeom prst="rect">
            <a:avLst/>
          </a:prstGeom>
          <a:noFill/>
          <a:ln/>
        </p:spPr>
        <p:txBody>
          <a:bodyPr wrap="square" lIns="0" tIns="0" rIns="0" bIns="0" rtlCol="0" anchor="t">
            <a:normAutofit/>
          </a:bodyPr>
          <a:lstStyle/>
          <a:p>
            <a:pPr marL="0" indent="0" algn="l">
              <a:lnSpc>
                <a:spcPct val="133000"/>
              </a:lnSpc>
              <a:buNone/>
            </a:pPr>
            <a:r>
              <a:rPr lang="en-US" sz="1650" dirty="0">
                <a:solidFill>
                  <a:srgbClr val="E0E4E6"/>
                </a:solidFill>
                <a:latin typeface="Barlow" pitchFamily="34" charset="0"/>
                <a:ea typeface="Barlow" pitchFamily="34" charset="-122"/>
                <a:cs typeface="Barlow" pitchFamily="34" charset="-120"/>
              </a:rPr>
              <a:t>Many branded homes include ongoing management by the brand's hospitality arm — landscaping, maintenance, concierge, and security. Ideal for NRIs and passive investors seeking hands-off ownership.</a:t>
            </a:r>
            <a:endParaRPr lang="en-US" sz="1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34300" y="779264"/>
            <a:ext cx="1159243" cy="318095"/>
          </a:xfrm>
          <a:prstGeom prst="roundRect">
            <a:avLst>
              <a:gd name="adj" fmla="val 67274"/>
            </a:avLst>
          </a:prstGeom>
          <a:solidFill>
            <a:srgbClr val="004D36"/>
          </a:solidFill>
          <a:ln/>
        </p:spPr>
        <p:txBody>
          <a:bodyPr/>
          <a:lstStyle/>
          <a:p>
            <a:endParaRPr lang="en-IN"/>
          </a:p>
        </p:txBody>
      </p:sp>
      <p:sp>
        <p:nvSpPr>
          <p:cNvPr id="3" name="Text 1"/>
          <p:cNvSpPr/>
          <p:nvPr/>
        </p:nvSpPr>
        <p:spPr>
          <a:xfrm>
            <a:off x="841255" y="832743"/>
            <a:ext cx="1554917" cy="211138"/>
          </a:xfrm>
          <a:prstGeom prst="rect">
            <a:avLst/>
          </a:prstGeom>
          <a:noFill/>
          <a:ln/>
        </p:spPr>
        <p:txBody>
          <a:bodyPr wrap="none" lIns="0" tIns="0" rIns="0" bIns="0" rtlCol="0" anchor="t"/>
          <a:lstStyle/>
          <a:p>
            <a:pPr marL="0" indent="0" algn="l">
              <a:lnSpc>
                <a:spcPct val="123000"/>
              </a:lnSpc>
              <a:buNone/>
            </a:pPr>
            <a:r>
              <a:rPr lang="en-US" sz="1100" dirty="0">
                <a:solidFill>
                  <a:srgbClr val="E0E4E6"/>
                </a:solidFill>
                <a:latin typeface="Barlow" pitchFamily="34" charset="0"/>
                <a:ea typeface="Barlow" pitchFamily="34" charset="-122"/>
                <a:cs typeface="Barlow" pitchFamily="34" charset="-120"/>
              </a:rPr>
              <a:t>OUR SOLUTION</a:t>
            </a:r>
            <a:endParaRPr lang="en-US" sz="1100" dirty="0"/>
          </a:p>
        </p:txBody>
      </p:sp>
      <p:sp>
        <p:nvSpPr>
          <p:cNvPr id="4" name="Text 2"/>
          <p:cNvSpPr/>
          <p:nvPr/>
        </p:nvSpPr>
        <p:spPr>
          <a:xfrm>
            <a:off x="734300" y="1157982"/>
            <a:ext cx="8592724" cy="495300"/>
          </a:xfrm>
          <a:prstGeom prst="rect">
            <a:avLst/>
          </a:prstGeom>
          <a:noFill/>
          <a:ln/>
        </p:spPr>
        <p:txBody>
          <a:bodyPr wrap="none" lIns="0" tIns="0" rIns="0" bIns="0" rtlCol="0" anchor="t"/>
          <a:lstStyle/>
          <a:p>
            <a:pPr marL="0" indent="0" algn="l">
              <a:lnSpc>
                <a:spcPct val="104000"/>
              </a:lnSpc>
              <a:buNone/>
            </a:pPr>
            <a:r>
              <a:rPr lang="en-US" sz="3100" b="1" dirty="0">
                <a:solidFill>
                  <a:srgbClr val="F0FCFF"/>
                </a:solidFill>
                <a:latin typeface="Spline Sans Bold" pitchFamily="34" charset="0"/>
                <a:ea typeface="Spline Sans Bold" pitchFamily="34" charset="-122"/>
                <a:cs typeface="Spline Sans Bold" pitchFamily="34" charset="-120"/>
              </a:rPr>
              <a:t>Exclusive India Representation: End-to-End</a:t>
            </a:r>
            <a:endParaRPr lang="en-US" sz="3100" dirty="0"/>
          </a:p>
        </p:txBody>
      </p:sp>
      <p:sp>
        <p:nvSpPr>
          <p:cNvPr id="5" name="Text 3"/>
          <p:cNvSpPr/>
          <p:nvPr/>
        </p:nvSpPr>
        <p:spPr>
          <a:xfrm>
            <a:off x="734300" y="1880592"/>
            <a:ext cx="11332681"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A single, trusted partner managing every phase of market entry and brand governance in India.</a:t>
            </a:r>
            <a:endParaRPr lang="en-US" sz="1400" dirty="0"/>
          </a:p>
        </p:txBody>
      </p:sp>
      <p:sp>
        <p:nvSpPr>
          <p:cNvPr id="6" name="Text 4"/>
          <p:cNvSpPr/>
          <p:nvPr/>
        </p:nvSpPr>
        <p:spPr>
          <a:xfrm>
            <a:off x="734300" y="2314873"/>
            <a:ext cx="356583" cy="222845"/>
          </a:xfrm>
          <a:prstGeom prst="rect">
            <a:avLst/>
          </a:prstGeom>
          <a:noFill/>
          <a:ln/>
        </p:spPr>
        <p:txBody>
          <a:bodyPr wrap="none" lIns="0" tIns="0" rIns="0" bIns="0" rtlCol="0" anchor="ctr"/>
          <a:lstStyle/>
          <a:p>
            <a:pPr marL="0" indent="0" algn="l">
              <a:lnSpc>
                <a:spcPct val="100000"/>
              </a:lnSpc>
              <a:buNone/>
            </a:pPr>
            <a:r>
              <a:rPr lang="en-US" sz="1400" dirty="0">
                <a:solidFill>
                  <a:srgbClr val="E0E4E6"/>
                </a:solidFill>
                <a:latin typeface="Spline Sans Light" pitchFamily="34" charset="0"/>
                <a:ea typeface="Spline Sans Light" pitchFamily="34" charset="-122"/>
                <a:cs typeface="Spline Sans Light" pitchFamily="34" charset="-120"/>
              </a:rPr>
              <a:t>01</a:t>
            </a:r>
            <a:endParaRPr lang="en-US" sz="1400" dirty="0"/>
          </a:p>
        </p:txBody>
      </p:sp>
      <p:sp>
        <p:nvSpPr>
          <p:cNvPr id="7" name="Shape 5"/>
          <p:cNvSpPr/>
          <p:nvPr/>
        </p:nvSpPr>
        <p:spPr>
          <a:xfrm>
            <a:off x="734300" y="2592487"/>
            <a:ext cx="5285747" cy="25400"/>
          </a:xfrm>
          <a:prstGeom prst="rect">
            <a:avLst/>
          </a:prstGeom>
          <a:solidFill>
            <a:srgbClr val="16FFBB"/>
          </a:solidFill>
          <a:ln/>
        </p:spPr>
        <p:txBody>
          <a:bodyPr/>
          <a:lstStyle/>
          <a:p>
            <a:endParaRPr lang="en-IN"/>
          </a:p>
        </p:txBody>
      </p:sp>
      <p:sp>
        <p:nvSpPr>
          <p:cNvPr id="8" name="Text 6"/>
          <p:cNvSpPr/>
          <p:nvPr/>
        </p:nvSpPr>
        <p:spPr>
          <a:xfrm>
            <a:off x="734300" y="2732385"/>
            <a:ext cx="2125609" cy="247650"/>
          </a:xfrm>
          <a:prstGeom prst="rect">
            <a:avLst/>
          </a:prstGeom>
          <a:noFill/>
          <a:ln/>
        </p:spPr>
        <p:txBody>
          <a:bodyPr wrap="none" lIns="0" tIns="0" rIns="0" bIns="0" rtlCol="0" anchor="t"/>
          <a:lstStyle/>
          <a:p>
            <a:pPr marL="0" indent="0" algn="l">
              <a:lnSpc>
                <a:spcPct val="104000"/>
              </a:lnSpc>
              <a:buNone/>
            </a:pPr>
            <a:r>
              <a:rPr lang="en-US" sz="1550" b="1" dirty="0">
                <a:solidFill>
                  <a:srgbClr val="E0E4E6"/>
                </a:solidFill>
                <a:latin typeface="Spline Sans Bold" pitchFamily="34" charset="0"/>
                <a:ea typeface="Spline Sans Bold" pitchFamily="34" charset="-122"/>
                <a:cs typeface="Spline Sans Bold" pitchFamily="34" charset="-120"/>
              </a:rPr>
              <a:t>Strategy &amp; Intelligence</a:t>
            </a:r>
            <a:endParaRPr lang="en-US" sz="1550" dirty="0"/>
          </a:p>
        </p:txBody>
      </p:sp>
      <p:sp>
        <p:nvSpPr>
          <p:cNvPr id="9" name="Text 7"/>
          <p:cNvSpPr/>
          <p:nvPr/>
        </p:nvSpPr>
        <p:spPr>
          <a:xfrm>
            <a:off x="734300" y="3070920"/>
            <a:ext cx="5285747"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Market research, brand positioning, and entry strategy.</a:t>
            </a:r>
            <a:endParaRPr lang="en-US" sz="1400" dirty="0"/>
          </a:p>
        </p:txBody>
      </p:sp>
      <p:sp>
        <p:nvSpPr>
          <p:cNvPr id="10" name="Text 8"/>
          <p:cNvSpPr/>
          <p:nvPr/>
        </p:nvSpPr>
        <p:spPr>
          <a:xfrm>
            <a:off x="6171550" y="2314873"/>
            <a:ext cx="356583" cy="222845"/>
          </a:xfrm>
          <a:prstGeom prst="rect">
            <a:avLst/>
          </a:prstGeom>
          <a:noFill/>
          <a:ln/>
        </p:spPr>
        <p:txBody>
          <a:bodyPr wrap="none" lIns="0" tIns="0" rIns="0" bIns="0" rtlCol="0" anchor="ctr"/>
          <a:lstStyle/>
          <a:p>
            <a:pPr marL="0" indent="0" algn="l">
              <a:lnSpc>
                <a:spcPct val="100000"/>
              </a:lnSpc>
              <a:buNone/>
            </a:pPr>
            <a:r>
              <a:rPr lang="en-US" sz="1400" dirty="0">
                <a:solidFill>
                  <a:srgbClr val="E0E4E6"/>
                </a:solidFill>
                <a:latin typeface="Spline Sans Light" pitchFamily="34" charset="0"/>
                <a:ea typeface="Spline Sans Light" pitchFamily="34" charset="-122"/>
                <a:cs typeface="Spline Sans Light" pitchFamily="34" charset="-120"/>
              </a:rPr>
              <a:t>02</a:t>
            </a:r>
            <a:endParaRPr lang="en-US" sz="1400" dirty="0"/>
          </a:p>
        </p:txBody>
      </p:sp>
      <p:sp>
        <p:nvSpPr>
          <p:cNvPr id="11" name="Shape 9"/>
          <p:cNvSpPr/>
          <p:nvPr/>
        </p:nvSpPr>
        <p:spPr>
          <a:xfrm>
            <a:off x="6171550" y="2592487"/>
            <a:ext cx="5285846" cy="25400"/>
          </a:xfrm>
          <a:prstGeom prst="rect">
            <a:avLst/>
          </a:prstGeom>
          <a:solidFill>
            <a:srgbClr val="29DDDA"/>
          </a:solidFill>
          <a:ln/>
        </p:spPr>
        <p:txBody>
          <a:bodyPr/>
          <a:lstStyle/>
          <a:p>
            <a:endParaRPr lang="en-IN"/>
          </a:p>
        </p:txBody>
      </p:sp>
      <p:sp>
        <p:nvSpPr>
          <p:cNvPr id="12" name="Text 10"/>
          <p:cNvSpPr/>
          <p:nvPr/>
        </p:nvSpPr>
        <p:spPr>
          <a:xfrm>
            <a:off x="6171550" y="2732385"/>
            <a:ext cx="3327614" cy="247650"/>
          </a:xfrm>
          <a:prstGeom prst="rect">
            <a:avLst/>
          </a:prstGeom>
          <a:noFill/>
          <a:ln/>
        </p:spPr>
        <p:txBody>
          <a:bodyPr wrap="none" lIns="0" tIns="0" rIns="0" bIns="0" rtlCol="0" anchor="t"/>
          <a:lstStyle/>
          <a:p>
            <a:pPr marL="0" indent="0" algn="l">
              <a:lnSpc>
                <a:spcPct val="104000"/>
              </a:lnSpc>
              <a:buNone/>
            </a:pPr>
            <a:r>
              <a:rPr lang="en-US" sz="1550" b="1" dirty="0">
                <a:solidFill>
                  <a:srgbClr val="E0E4E6"/>
                </a:solidFill>
                <a:latin typeface="Spline Sans Bold" pitchFamily="34" charset="0"/>
                <a:ea typeface="Spline Sans Bold" pitchFamily="34" charset="-122"/>
                <a:cs typeface="Spline Sans Bold" pitchFamily="34" charset="-120"/>
              </a:rPr>
              <a:t>Developer Sourcing &amp; Due Diligence</a:t>
            </a:r>
            <a:endParaRPr lang="en-US" sz="1550" dirty="0"/>
          </a:p>
        </p:txBody>
      </p:sp>
      <p:sp>
        <p:nvSpPr>
          <p:cNvPr id="13" name="Text 11"/>
          <p:cNvSpPr/>
          <p:nvPr/>
        </p:nvSpPr>
        <p:spPr>
          <a:xfrm>
            <a:off x="6171550" y="3070920"/>
            <a:ext cx="5285846"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Identifying, vetting, and qualifying the right development partners.</a:t>
            </a:r>
            <a:endParaRPr lang="en-US" sz="1400" dirty="0"/>
          </a:p>
        </p:txBody>
      </p:sp>
      <p:sp>
        <p:nvSpPr>
          <p:cNvPr id="14" name="Text 12"/>
          <p:cNvSpPr/>
          <p:nvPr/>
        </p:nvSpPr>
        <p:spPr>
          <a:xfrm>
            <a:off x="734300" y="3619996"/>
            <a:ext cx="356583" cy="222845"/>
          </a:xfrm>
          <a:prstGeom prst="rect">
            <a:avLst/>
          </a:prstGeom>
          <a:noFill/>
          <a:ln/>
        </p:spPr>
        <p:txBody>
          <a:bodyPr wrap="none" lIns="0" tIns="0" rIns="0" bIns="0" rtlCol="0" anchor="ctr"/>
          <a:lstStyle/>
          <a:p>
            <a:pPr marL="0" indent="0" algn="l">
              <a:lnSpc>
                <a:spcPct val="100000"/>
              </a:lnSpc>
              <a:buNone/>
            </a:pPr>
            <a:r>
              <a:rPr lang="en-US" sz="1400" dirty="0">
                <a:solidFill>
                  <a:srgbClr val="E0E4E6"/>
                </a:solidFill>
                <a:latin typeface="Spline Sans Light" pitchFamily="34" charset="0"/>
                <a:ea typeface="Spline Sans Light" pitchFamily="34" charset="-122"/>
                <a:cs typeface="Spline Sans Light" pitchFamily="34" charset="-120"/>
              </a:rPr>
              <a:t>03</a:t>
            </a:r>
            <a:endParaRPr lang="en-US" sz="1400" dirty="0"/>
          </a:p>
        </p:txBody>
      </p:sp>
      <p:sp>
        <p:nvSpPr>
          <p:cNvPr id="15" name="Shape 13"/>
          <p:cNvSpPr/>
          <p:nvPr/>
        </p:nvSpPr>
        <p:spPr>
          <a:xfrm>
            <a:off x="734300" y="3897610"/>
            <a:ext cx="5285747" cy="25400"/>
          </a:xfrm>
          <a:prstGeom prst="rect">
            <a:avLst/>
          </a:prstGeom>
          <a:solidFill>
            <a:srgbClr val="37A7E7"/>
          </a:solidFill>
          <a:ln/>
        </p:spPr>
        <p:txBody>
          <a:bodyPr/>
          <a:lstStyle/>
          <a:p>
            <a:endParaRPr lang="en-IN"/>
          </a:p>
        </p:txBody>
      </p:sp>
      <p:sp>
        <p:nvSpPr>
          <p:cNvPr id="16" name="Text 14"/>
          <p:cNvSpPr/>
          <p:nvPr/>
        </p:nvSpPr>
        <p:spPr>
          <a:xfrm>
            <a:off x="734300" y="4037509"/>
            <a:ext cx="2318486" cy="247650"/>
          </a:xfrm>
          <a:prstGeom prst="rect">
            <a:avLst/>
          </a:prstGeom>
          <a:noFill/>
          <a:ln/>
        </p:spPr>
        <p:txBody>
          <a:bodyPr wrap="none" lIns="0" tIns="0" rIns="0" bIns="0" rtlCol="0" anchor="t"/>
          <a:lstStyle/>
          <a:p>
            <a:pPr marL="0" indent="0" algn="l">
              <a:lnSpc>
                <a:spcPct val="104000"/>
              </a:lnSpc>
              <a:buNone/>
            </a:pPr>
            <a:r>
              <a:rPr lang="en-US" sz="1550" b="1" dirty="0">
                <a:solidFill>
                  <a:srgbClr val="E0E4E6"/>
                </a:solidFill>
                <a:latin typeface="Spline Sans Bold" pitchFamily="34" charset="0"/>
                <a:ea typeface="Spline Sans Bold" pitchFamily="34" charset="-122"/>
                <a:cs typeface="Spline Sans Bold" pitchFamily="34" charset="-120"/>
              </a:rPr>
              <a:t>Negotiations &amp; Licensing</a:t>
            </a:r>
            <a:endParaRPr lang="en-US" sz="1550" dirty="0"/>
          </a:p>
        </p:txBody>
      </p:sp>
      <p:sp>
        <p:nvSpPr>
          <p:cNvPr id="17" name="Text 15"/>
          <p:cNvSpPr/>
          <p:nvPr/>
        </p:nvSpPr>
        <p:spPr>
          <a:xfrm>
            <a:off x="734300" y="4376043"/>
            <a:ext cx="5285747"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Deal structuring, agreements, and legal coordination.</a:t>
            </a:r>
            <a:endParaRPr lang="en-US" sz="1400" dirty="0"/>
          </a:p>
        </p:txBody>
      </p:sp>
      <p:sp>
        <p:nvSpPr>
          <p:cNvPr id="18" name="Text 16"/>
          <p:cNvSpPr/>
          <p:nvPr/>
        </p:nvSpPr>
        <p:spPr>
          <a:xfrm>
            <a:off x="6171550" y="3619996"/>
            <a:ext cx="356583" cy="222845"/>
          </a:xfrm>
          <a:prstGeom prst="rect">
            <a:avLst/>
          </a:prstGeom>
          <a:noFill/>
          <a:ln/>
        </p:spPr>
        <p:txBody>
          <a:bodyPr wrap="none" lIns="0" tIns="0" rIns="0" bIns="0" rtlCol="0" anchor="ctr"/>
          <a:lstStyle/>
          <a:p>
            <a:pPr marL="0" indent="0" algn="l">
              <a:lnSpc>
                <a:spcPct val="100000"/>
              </a:lnSpc>
              <a:buNone/>
            </a:pPr>
            <a:r>
              <a:rPr lang="en-US" sz="1400" dirty="0">
                <a:solidFill>
                  <a:srgbClr val="E0E4E6"/>
                </a:solidFill>
                <a:latin typeface="Spline Sans Light" pitchFamily="34" charset="0"/>
                <a:ea typeface="Spline Sans Light" pitchFamily="34" charset="-122"/>
                <a:cs typeface="Spline Sans Light" pitchFamily="34" charset="-120"/>
              </a:rPr>
              <a:t>04</a:t>
            </a:r>
            <a:endParaRPr lang="en-US" sz="1400" dirty="0"/>
          </a:p>
        </p:txBody>
      </p:sp>
      <p:sp>
        <p:nvSpPr>
          <p:cNvPr id="19" name="Shape 17"/>
          <p:cNvSpPr/>
          <p:nvPr/>
        </p:nvSpPr>
        <p:spPr>
          <a:xfrm>
            <a:off x="6171550" y="3897610"/>
            <a:ext cx="5285846" cy="25400"/>
          </a:xfrm>
          <a:prstGeom prst="rect">
            <a:avLst/>
          </a:prstGeom>
          <a:solidFill>
            <a:srgbClr val="091231"/>
          </a:solidFill>
          <a:ln/>
        </p:spPr>
        <p:txBody>
          <a:bodyPr/>
          <a:lstStyle/>
          <a:p>
            <a:endParaRPr lang="en-IN"/>
          </a:p>
        </p:txBody>
      </p:sp>
      <p:sp>
        <p:nvSpPr>
          <p:cNvPr id="20" name="Text 18"/>
          <p:cNvSpPr/>
          <p:nvPr/>
        </p:nvSpPr>
        <p:spPr>
          <a:xfrm>
            <a:off x="6171550" y="4037509"/>
            <a:ext cx="3061516" cy="247650"/>
          </a:xfrm>
          <a:prstGeom prst="rect">
            <a:avLst/>
          </a:prstGeom>
          <a:noFill/>
          <a:ln/>
        </p:spPr>
        <p:txBody>
          <a:bodyPr wrap="none" lIns="0" tIns="0" rIns="0" bIns="0" rtlCol="0" anchor="t"/>
          <a:lstStyle/>
          <a:p>
            <a:pPr marL="0" indent="0" algn="l">
              <a:lnSpc>
                <a:spcPct val="104000"/>
              </a:lnSpc>
              <a:buNone/>
            </a:pPr>
            <a:r>
              <a:rPr lang="en-US" sz="1550" b="1" dirty="0">
                <a:solidFill>
                  <a:srgbClr val="E0E4E6"/>
                </a:solidFill>
                <a:latin typeface="Spline Sans Bold" pitchFamily="34" charset="0"/>
                <a:ea typeface="Spline Sans Bold" pitchFamily="34" charset="-122"/>
                <a:cs typeface="Spline Sans Bold" pitchFamily="34" charset="-120"/>
              </a:rPr>
              <a:t>Compliance &amp; Brand Governance</a:t>
            </a:r>
            <a:endParaRPr lang="en-US" sz="1550" dirty="0"/>
          </a:p>
        </p:txBody>
      </p:sp>
      <p:sp>
        <p:nvSpPr>
          <p:cNvPr id="21" name="Text 19"/>
          <p:cNvSpPr/>
          <p:nvPr/>
        </p:nvSpPr>
        <p:spPr>
          <a:xfrm>
            <a:off x="6171550" y="4376043"/>
            <a:ext cx="5285846"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Ongoing oversight, deviation alerts, and corrective actions.</a:t>
            </a:r>
            <a:endParaRPr lang="en-US" sz="1400" dirty="0"/>
          </a:p>
        </p:txBody>
      </p:sp>
      <p:sp>
        <p:nvSpPr>
          <p:cNvPr id="22" name="Text 20"/>
          <p:cNvSpPr/>
          <p:nvPr/>
        </p:nvSpPr>
        <p:spPr>
          <a:xfrm>
            <a:off x="734300" y="4925120"/>
            <a:ext cx="356583" cy="222845"/>
          </a:xfrm>
          <a:prstGeom prst="rect">
            <a:avLst/>
          </a:prstGeom>
          <a:noFill/>
          <a:ln/>
        </p:spPr>
        <p:txBody>
          <a:bodyPr wrap="none" lIns="0" tIns="0" rIns="0" bIns="0" rtlCol="0" anchor="ctr"/>
          <a:lstStyle/>
          <a:p>
            <a:pPr marL="0" indent="0" algn="l">
              <a:lnSpc>
                <a:spcPct val="100000"/>
              </a:lnSpc>
              <a:buNone/>
            </a:pPr>
            <a:r>
              <a:rPr lang="en-US" sz="1400" dirty="0">
                <a:solidFill>
                  <a:srgbClr val="E0E4E6"/>
                </a:solidFill>
                <a:latin typeface="Spline Sans Light" pitchFamily="34" charset="0"/>
                <a:ea typeface="Spline Sans Light" pitchFamily="34" charset="-122"/>
                <a:cs typeface="Spline Sans Light" pitchFamily="34" charset="-120"/>
              </a:rPr>
              <a:t>05</a:t>
            </a:r>
            <a:endParaRPr lang="en-US" sz="1400" dirty="0"/>
          </a:p>
        </p:txBody>
      </p:sp>
      <p:sp>
        <p:nvSpPr>
          <p:cNvPr id="23" name="Shape 21"/>
          <p:cNvSpPr/>
          <p:nvPr/>
        </p:nvSpPr>
        <p:spPr>
          <a:xfrm>
            <a:off x="734300" y="5202734"/>
            <a:ext cx="10723096" cy="25400"/>
          </a:xfrm>
          <a:prstGeom prst="rect">
            <a:avLst/>
          </a:prstGeom>
          <a:solidFill>
            <a:srgbClr val="16FFBB"/>
          </a:solidFill>
          <a:ln/>
        </p:spPr>
        <p:txBody>
          <a:bodyPr/>
          <a:lstStyle/>
          <a:p>
            <a:endParaRPr lang="en-IN"/>
          </a:p>
        </p:txBody>
      </p:sp>
      <p:sp>
        <p:nvSpPr>
          <p:cNvPr id="24" name="Text 22"/>
          <p:cNvSpPr/>
          <p:nvPr/>
        </p:nvSpPr>
        <p:spPr>
          <a:xfrm>
            <a:off x="734300" y="5342632"/>
            <a:ext cx="7645606" cy="247650"/>
          </a:xfrm>
          <a:prstGeom prst="rect">
            <a:avLst/>
          </a:prstGeom>
          <a:noFill/>
          <a:ln/>
        </p:spPr>
        <p:txBody>
          <a:bodyPr wrap="none" lIns="0" tIns="0" rIns="0" bIns="0" rtlCol="0" anchor="t"/>
          <a:lstStyle/>
          <a:p>
            <a:pPr marL="0" indent="0" algn="l">
              <a:lnSpc>
                <a:spcPct val="104000"/>
              </a:lnSpc>
              <a:buNone/>
            </a:pPr>
            <a:r>
              <a:rPr lang="en-US" sz="1550" b="1" dirty="0">
                <a:solidFill>
                  <a:srgbClr val="E0E4E6"/>
                </a:solidFill>
                <a:latin typeface="Spline Sans Bold" pitchFamily="34" charset="0"/>
                <a:ea typeface="Spline Sans Bold" pitchFamily="34" charset="-122"/>
                <a:cs typeface="Spline Sans Bold" pitchFamily="34" charset="-120"/>
              </a:rPr>
              <a:t>Overall end to end supervision, red flags, proactive solutions for smooth execution.</a:t>
            </a:r>
            <a:endParaRPr lang="en-US" sz="1550" dirty="0"/>
          </a:p>
        </p:txBody>
      </p:sp>
      <p:sp>
        <p:nvSpPr>
          <p:cNvPr id="25" name="Text 23"/>
          <p:cNvSpPr/>
          <p:nvPr/>
        </p:nvSpPr>
        <p:spPr>
          <a:xfrm>
            <a:off x="734300" y="5681166"/>
            <a:ext cx="10723096" cy="263823"/>
          </a:xfrm>
          <a:prstGeom prst="rect">
            <a:avLst/>
          </a:prstGeom>
          <a:noFill/>
          <a:ln/>
        </p:spPr>
        <p:txBody>
          <a:bodyPr wrap="none" lIns="0" tIns="0" rIns="0" bIns="0" rtlCol="0" anchor="t"/>
          <a:lstStyle/>
          <a:p>
            <a:pPr marL="0" indent="0" algn="l">
              <a:lnSpc>
                <a:spcPct val="123000"/>
              </a:lnSpc>
              <a:buNone/>
            </a:pP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88362" y="555129"/>
            <a:ext cx="1112115" cy="233660"/>
          </a:xfrm>
          <a:prstGeom prst="roundRect">
            <a:avLst>
              <a:gd name="adj" fmla="val 65658"/>
            </a:avLst>
          </a:prstGeom>
          <a:noFill/>
          <a:ln w="12700">
            <a:solidFill>
              <a:srgbClr val="16FFBB"/>
            </a:solidFill>
            <a:prstDash val="solid"/>
          </a:ln>
        </p:spPr>
        <p:txBody>
          <a:bodyPr/>
          <a:lstStyle/>
          <a:p>
            <a:endParaRPr lang="en-IN"/>
          </a:p>
        </p:txBody>
      </p:sp>
      <p:sp>
        <p:nvSpPr>
          <p:cNvPr id="4" name="Text 1"/>
          <p:cNvSpPr/>
          <p:nvPr/>
        </p:nvSpPr>
        <p:spPr>
          <a:xfrm>
            <a:off x="777756" y="606127"/>
            <a:ext cx="1542912" cy="131663"/>
          </a:xfrm>
          <a:prstGeom prst="rect">
            <a:avLst/>
          </a:prstGeom>
          <a:noFill/>
          <a:ln/>
        </p:spPr>
        <p:txBody>
          <a:bodyPr wrap="none" lIns="0" tIns="0" rIns="0" bIns="0" rtlCol="0" anchor="t"/>
          <a:lstStyle/>
          <a:p>
            <a:pPr marL="0" indent="0" algn="l">
              <a:lnSpc>
                <a:spcPct val="107000"/>
              </a:lnSpc>
              <a:buNone/>
            </a:pPr>
            <a:r>
              <a:rPr lang="en-US" sz="800" dirty="0">
                <a:solidFill>
                  <a:srgbClr val="16FFBB"/>
                </a:solidFill>
                <a:latin typeface="Barlow" pitchFamily="34" charset="0"/>
                <a:ea typeface="Barlow" pitchFamily="34" charset="-122"/>
                <a:cs typeface="Barlow" pitchFamily="34" charset="-120"/>
              </a:rPr>
              <a:t>VALUE PROPOSITION</a:t>
            </a:r>
            <a:endParaRPr lang="en-US" sz="800" dirty="0"/>
          </a:p>
        </p:txBody>
      </p:sp>
      <p:sp>
        <p:nvSpPr>
          <p:cNvPr id="5" name="Text 2"/>
          <p:cNvSpPr/>
          <p:nvPr/>
        </p:nvSpPr>
        <p:spPr>
          <a:xfrm>
            <a:off x="688362" y="819944"/>
            <a:ext cx="3598078" cy="355005"/>
          </a:xfrm>
          <a:prstGeom prst="rect">
            <a:avLst/>
          </a:prstGeom>
          <a:noFill/>
          <a:ln/>
        </p:spPr>
        <p:txBody>
          <a:bodyPr wrap="none" lIns="0" tIns="0" rIns="0" bIns="0" rtlCol="0" anchor="t"/>
          <a:lstStyle/>
          <a:p>
            <a:pPr marL="0" indent="0" algn="l">
              <a:lnSpc>
                <a:spcPct val="104000"/>
              </a:lnSpc>
              <a:buNone/>
            </a:pPr>
            <a:r>
              <a:rPr lang="en-US" sz="2200" b="1" dirty="0">
                <a:solidFill>
                  <a:srgbClr val="F0FCFF"/>
                </a:solidFill>
                <a:latin typeface="Spline Sans Bold" pitchFamily="34" charset="0"/>
                <a:ea typeface="Spline Sans Bold" pitchFamily="34" charset="-122"/>
                <a:cs typeface="Spline Sans Bold" pitchFamily="34" charset="-120"/>
              </a:rPr>
              <a:t>Value to Global Brands</a:t>
            </a:r>
            <a:endParaRPr lang="en-US" sz="2200" dirty="0"/>
          </a:p>
        </p:txBody>
      </p:sp>
      <p:sp>
        <p:nvSpPr>
          <p:cNvPr id="6" name="Text 3"/>
          <p:cNvSpPr/>
          <p:nvPr/>
        </p:nvSpPr>
        <p:spPr>
          <a:xfrm>
            <a:off x="688362" y="1291729"/>
            <a:ext cx="6852669" cy="164604"/>
          </a:xfrm>
          <a:prstGeom prst="rect">
            <a:avLst/>
          </a:prstGeom>
          <a:noFill/>
          <a:ln/>
        </p:spPr>
        <p:txBody>
          <a:bodyPr wrap="none" lIns="0" tIns="0" rIns="0" bIns="0" rtlCol="0" anchor="t"/>
          <a:lstStyle/>
          <a:p>
            <a:pPr marL="0" indent="0" algn="l">
              <a:lnSpc>
                <a:spcPct val="107000"/>
              </a:lnSpc>
              <a:buNone/>
            </a:pPr>
            <a:r>
              <a:rPr lang="en-US" sz="1000" dirty="0">
                <a:solidFill>
                  <a:srgbClr val="E0E4E6"/>
                </a:solidFill>
                <a:latin typeface="Barlow" pitchFamily="34" charset="0"/>
                <a:ea typeface="Barlow" pitchFamily="34" charset="-122"/>
                <a:cs typeface="Barlow" pitchFamily="34" charset="-120"/>
              </a:rPr>
              <a:t>We eliminate the friction of entering India — delivering speed, protection, and accountability.</a:t>
            </a:r>
            <a:endParaRPr lang="en-US" sz="1000" dirty="0"/>
          </a:p>
        </p:txBody>
      </p:sp>
      <p:sp>
        <p:nvSpPr>
          <p:cNvPr id="7" name="Shape 4"/>
          <p:cNvSpPr/>
          <p:nvPr/>
        </p:nvSpPr>
        <p:spPr>
          <a:xfrm>
            <a:off x="688362" y="1543943"/>
            <a:ext cx="6243084" cy="1131292"/>
          </a:xfrm>
          <a:prstGeom prst="roundRect">
            <a:avLst>
              <a:gd name="adj" fmla="val 16951"/>
            </a:avLst>
          </a:prstGeom>
          <a:solidFill>
            <a:srgbClr val="0A081B"/>
          </a:solidFill>
          <a:ln w="12700">
            <a:solidFill>
              <a:srgbClr val="16FFBB"/>
            </a:solidFill>
            <a:prstDash val="solid"/>
          </a:ln>
        </p:spPr>
        <p:txBody>
          <a:bodyPr/>
          <a:lstStyle/>
          <a:p>
            <a:endParaRPr lang="en-IN"/>
          </a:p>
        </p:txBody>
      </p:sp>
      <p:sp>
        <p:nvSpPr>
          <p:cNvPr id="8" name="Shape 5"/>
          <p:cNvSpPr/>
          <p:nvPr/>
        </p:nvSpPr>
        <p:spPr>
          <a:xfrm>
            <a:off x="828853" y="1684437"/>
            <a:ext cx="383471" cy="383480"/>
          </a:xfrm>
          <a:prstGeom prst="roundRect">
            <a:avLst>
              <a:gd name="adj" fmla="val 19868641"/>
            </a:avLst>
          </a:prstGeom>
          <a:solidFill>
            <a:srgbClr val="16FFBB"/>
          </a:solidFill>
          <a:ln/>
        </p:spPr>
        <p:txBody>
          <a:bodyPr/>
          <a:lstStyle/>
          <a:p>
            <a:endParaRPr lang="en-IN"/>
          </a:p>
        </p:txBody>
      </p:sp>
      <p:pic>
        <p:nvPicPr>
          <p:cNvPr id="9"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4320" y="1789807"/>
            <a:ext cx="172537" cy="172541"/>
          </a:xfrm>
          <a:prstGeom prst="rect">
            <a:avLst/>
          </a:prstGeom>
        </p:spPr>
      </p:pic>
      <p:sp>
        <p:nvSpPr>
          <p:cNvPr id="10" name="Text 6"/>
          <p:cNvSpPr/>
          <p:nvPr/>
        </p:nvSpPr>
        <p:spPr>
          <a:xfrm>
            <a:off x="828853" y="2145804"/>
            <a:ext cx="1963688" cy="177602"/>
          </a:xfrm>
          <a:prstGeom prst="rect">
            <a:avLst/>
          </a:prstGeom>
          <a:noFill/>
          <a:ln/>
        </p:spPr>
        <p:txBody>
          <a:bodyPr wrap="none" lIns="0" tIns="0" rIns="0" bIns="0" rtlCol="0" anchor="t"/>
          <a:lstStyle/>
          <a:p>
            <a:pPr marL="0" indent="0" algn="l">
              <a:lnSpc>
                <a:spcPct val="104000"/>
              </a:lnSpc>
              <a:buNone/>
            </a:pPr>
            <a:r>
              <a:rPr lang="en-US" sz="1100" b="1" dirty="0">
                <a:solidFill>
                  <a:srgbClr val="E0E4E6"/>
                </a:solidFill>
                <a:latin typeface="Spline Sans Bold" pitchFamily="34" charset="0"/>
                <a:ea typeface="Spline Sans Bold" pitchFamily="34" charset="-122"/>
                <a:cs typeface="Spline Sans Bold" pitchFamily="34" charset="-120"/>
              </a:rPr>
              <a:t>Single Point of Accountability</a:t>
            </a:r>
            <a:endParaRPr lang="en-US" sz="1100" dirty="0"/>
          </a:p>
        </p:txBody>
      </p:sp>
      <p:sp>
        <p:nvSpPr>
          <p:cNvPr id="11" name="Text 7"/>
          <p:cNvSpPr/>
          <p:nvPr/>
        </p:nvSpPr>
        <p:spPr>
          <a:xfrm>
            <a:off x="828853" y="2370138"/>
            <a:ext cx="5962104" cy="164604"/>
          </a:xfrm>
          <a:prstGeom prst="rect">
            <a:avLst/>
          </a:prstGeom>
          <a:noFill/>
          <a:ln/>
        </p:spPr>
        <p:txBody>
          <a:bodyPr wrap="none" lIns="0" tIns="0" rIns="0" bIns="0" rtlCol="0" anchor="t"/>
          <a:lstStyle/>
          <a:p>
            <a:pPr marL="0" indent="0" algn="l">
              <a:lnSpc>
                <a:spcPct val="107000"/>
              </a:lnSpc>
              <a:buNone/>
            </a:pPr>
            <a:r>
              <a:rPr lang="en-US" sz="1000" dirty="0">
                <a:solidFill>
                  <a:srgbClr val="E0E4E6"/>
                </a:solidFill>
                <a:latin typeface="Barlow" pitchFamily="34" charset="0"/>
                <a:ea typeface="Barlow" pitchFamily="34" charset="-122"/>
                <a:cs typeface="Barlow" pitchFamily="34" charset="-120"/>
              </a:rPr>
              <a:t>One trusted partner for all India operations.</a:t>
            </a:r>
            <a:endParaRPr lang="en-US" sz="1000" dirty="0"/>
          </a:p>
        </p:txBody>
      </p:sp>
      <p:sp>
        <p:nvSpPr>
          <p:cNvPr id="12" name="Shape 8"/>
          <p:cNvSpPr/>
          <p:nvPr/>
        </p:nvSpPr>
        <p:spPr>
          <a:xfrm>
            <a:off x="688362" y="2753122"/>
            <a:ext cx="6243084" cy="1131292"/>
          </a:xfrm>
          <a:prstGeom prst="roundRect">
            <a:avLst>
              <a:gd name="adj" fmla="val 16951"/>
            </a:avLst>
          </a:prstGeom>
          <a:solidFill>
            <a:srgbClr val="0A081B"/>
          </a:solidFill>
          <a:ln w="12700">
            <a:solidFill>
              <a:srgbClr val="29DDDA"/>
            </a:solidFill>
            <a:prstDash val="solid"/>
          </a:ln>
        </p:spPr>
        <p:txBody>
          <a:bodyPr/>
          <a:lstStyle/>
          <a:p>
            <a:endParaRPr lang="en-IN"/>
          </a:p>
        </p:txBody>
      </p:sp>
      <p:sp>
        <p:nvSpPr>
          <p:cNvPr id="13" name="Shape 9"/>
          <p:cNvSpPr/>
          <p:nvPr/>
        </p:nvSpPr>
        <p:spPr>
          <a:xfrm>
            <a:off x="828853" y="2893616"/>
            <a:ext cx="383471" cy="383480"/>
          </a:xfrm>
          <a:prstGeom prst="roundRect">
            <a:avLst>
              <a:gd name="adj" fmla="val 19868641"/>
            </a:avLst>
          </a:prstGeom>
          <a:solidFill>
            <a:srgbClr val="29DDDA"/>
          </a:solidFill>
          <a:ln/>
        </p:spPr>
        <p:txBody>
          <a:bodyPr/>
          <a:lstStyle/>
          <a:p>
            <a:endParaRPr lang="en-IN"/>
          </a:p>
        </p:txBody>
      </p:sp>
      <p:pic>
        <p:nvPicPr>
          <p:cNvPr id="14"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4320" y="2998986"/>
            <a:ext cx="172537" cy="172541"/>
          </a:xfrm>
          <a:prstGeom prst="rect">
            <a:avLst/>
          </a:prstGeom>
        </p:spPr>
      </p:pic>
      <p:sp>
        <p:nvSpPr>
          <p:cNvPr id="15" name="Text 10"/>
          <p:cNvSpPr/>
          <p:nvPr/>
        </p:nvSpPr>
        <p:spPr>
          <a:xfrm>
            <a:off x="828853" y="3354983"/>
            <a:ext cx="1738071" cy="177602"/>
          </a:xfrm>
          <a:prstGeom prst="rect">
            <a:avLst/>
          </a:prstGeom>
          <a:noFill/>
          <a:ln/>
        </p:spPr>
        <p:txBody>
          <a:bodyPr wrap="none" lIns="0" tIns="0" rIns="0" bIns="0" rtlCol="0" anchor="t"/>
          <a:lstStyle/>
          <a:p>
            <a:pPr marL="0" indent="0" algn="l">
              <a:lnSpc>
                <a:spcPct val="104000"/>
              </a:lnSpc>
              <a:buNone/>
            </a:pPr>
            <a:r>
              <a:rPr lang="en-US" sz="1100" b="1" dirty="0">
                <a:solidFill>
                  <a:srgbClr val="E0E4E6"/>
                </a:solidFill>
                <a:latin typeface="Spline Sans Bold" pitchFamily="34" charset="0"/>
                <a:ea typeface="Spline Sans Bold" pitchFamily="34" charset="-122"/>
                <a:cs typeface="Spline Sans Bold" pitchFamily="34" charset="-120"/>
              </a:rPr>
              <a:t>Faster Market Penetration</a:t>
            </a:r>
            <a:endParaRPr lang="en-US" sz="1100" dirty="0"/>
          </a:p>
        </p:txBody>
      </p:sp>
      <p:sp>
        <p:nvSpPr>
          <p:cNvPr id="16" name="Text 11"/>
          <p:cNvSpPr/>
          <p:nvPr/>
        </p:nvSpPr>
        <p:spPr>
          <a:xfrm>
            <a:off x="828853" y="3579316"/>
            <a:ext cx="5962104" cy="164604"/>
          </a:xfrm>
          <a:prstGeom prst="rect">
            <a:avLst/>
          </a:prstGeom>
          <a:noFill/>
          <a:ln/>
        </p:spPr>
        <p:txBody>
          <a:bodyPr wrap="none" lIns="0" tIns="0" rIns="0" bIns="0" rtlCol="0" anchor="t"/>
          <a:lstStyle/>
          <a:p>
            <a:pPr marL="0" indent="0" algn="l">
              <a:lnSpc>
                <a:spcPct val="107000"/>
              </a:lnSpc>
              <a:buNone/>
            </a:pPr>
            <a:r>
              <a:rPr lang="en-US" sz="1000" dirty="0">
                <a:solidFill>
                  <a:srgbClr val="E0E4E6"/>
                </a:solidFill>
                <a:latin typeface="Barlow" pitchFamily="34" charset="0"/>
                <a:ea typeface="Barlow" pitchFamily="34" charset="-122"/>
                <a:cs typeface="Barlow" pitchFamily="34" charset="-120"/>
              </a:rPr>
              <a:t>Pre-vetted networks and regulatory expertise accelerate entry.</a:t>
            </a:r>
            <a:endParaRPr lang="en-US" sz="1000" dirty="0"/>
          </a:p>
        </p:txBody>
      </p:sp>
      <p:sp>
        <p:nvSpPr>
          <p:cNvPr id="17" name="Shape 12"/>
          <p:cNvSpPr/>
          <p:nvPr/>
        </p:nvSpPr>
        <p:spPr>
          <a:xfrm>
            <a:off x="688362" y="3962301"/>
            <a:ext cx="6243084" cy="1131292"/>
          </a:xfrm>
          <a:prstGeom prst="roundRect">
            <a:avLst>
              <a:gd name="adj" fmla="val 16951"/>
            </a:avLst>
          </a:prstGeom>
          <a:solidFill>
            <a:srgbClr val="0A081B"/>
          </a:solidFill>
          <a:ln w="12700">
            <a:solidFill>
              <a:srgbClr val="37A7E7"/>
            </a:solidFill>
            <a:prstDash val="solid"/>
          </a:ln>
        </p:spPr>
        <p:txBody>
          <a:bodyPr/>
          <a:lstStyle/>
          <a:p>
            <a:endParaRPr lang="en-IN"/>
          </a:p>
        </p:txBody>
      </p:sp>
      <p:sp>
        <p:nvSpPr>
          <p:cNvPr id="18" name="Shape 13"/>
          <p:cNvSpPr/>
          <p:nvPr/>
        </p:nvSpPr>
        <p:spPr>
          <a:xfrm>
            <a:off x="828853" y="4102795"/>
            <a:ext cx="383471" cy="383480"/>
          </a:xfrm>
          <a:prstGeom prst="roundRect">
            <a:avLst>
              <a:gd name="adj" fmla="val 19868641"/>
            </a:avLst>
          </a:prstGeom>
          <a:solidFill>
            <a:srgbClr val="37A7E7"/>
          </a:solidFill>
          <a:ln/>
        </p:spPr>
        <p:txBody>
          <a:bodyPr/>
          <a:lstStyle/>
          <a:p>
            <a:endParaRPr lang="en-IN"/>
          </a:p>
        </p:txBody>
      </p:sp>
      <p:pic>
        <p:nvPicPr>
          <p:cNvPr id="19"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4320" y="4208165"/>
            <a:ext cx="172537" cy="172541"/>
          </a:xfrm>
          <a:prstGeom prst="rect">
            <a:avLst/>
          </a:prstGeom>
        </p:spPr>
      </p:pic>
      <p:sp>
        <p:nvSpPr>
          <p:cNvPr id="20" name="Text 14"/>
          <p:cNvSpPr/>
          <p:nvPr/>
        </p:nvSpPr>
        <p:spPr>
          <a:xfrm>
            <a:off x="828853" y="4564162"/>
            <a:ext cx="1420479" cy="177602"/>
          </a:xfrm>
          <a:prstGeom prst="rect">
            <a:avLst/>
          </a:prstGeom>
          <a:noFill/>
          <a:ln/>
        </p:spPr>
        <p:txBody>
          <a:bodyPr wrap="none" lIns="0" tIns="0" rIns="0" bIns="0" rtlCol="0" anchor="t"/>
          <a:lstStyle/>
          <a:p>
            <a:pPr marL="0" indent="0" algn="l">
              <a:lnSpc>
                <a:spcPct val="104000"/>
              </a:lnSpc>
              <a:buNone/>
            </a:pPr>
            <a:r>
              <a:rPr lang="en-US" sz="1100" b="1" dirty="0">
                <a:solidFill>
                  <a:srgbClr val="E0E4E6"/>
                </a:solidFill>
                <a:latin typeface="Spline Sans Bold" pitchFamily="34" charset="0"/>
                <a:ea typeface="Spline Sans Bold" pitchFamily="34" charset="-122"/>
                <a:cs typeface="Spline Sans Bold" pitchFamily="34" charset="-120"/>
              </a:rPr>
              <a:t>Lower Execution Risk</a:t>
            </a:r>
            <a:endParaRPr lang="en-US" sz="1100" dirty="0"/>
          </a:p>
        </p:txBody>
      </p:sp>
      <p:sp>
        <p:nvSpPr>
          <p:cNvPr id="21" name="Text 15"/>
          <p:cNvSpPr/>
          <p:nvPr/>
        </p:nvSpPr>
        <p:spPr>
          <a:xfrm>
            <a:off x="828853" y="4788495"/>
            <a:ext cx="5962104" cy="164604"/>
          </a:xfrm>
          <a:prstGeom prst="rect">
            <a:avLst/>
          </a:prstGeom>
          <a:noFill/>
          <a:ln/>
        </p:spPr>
        <p:txBody>
          <a:bodyPr wrap="none" lIns="0" tIns="0" rIns="0" bIns="0" rtlCol="0" anchor="t"/>
          <a:lstStyle/>
          <a:p>
            <a:pPr marL="0" indent="0" algn="l">
              <a:lnSpc>
                <a:spcPct val="107000"/>
              </a:lnSpc>
              <a:buNone/>
            </a:pPr>
            <a:r>
              <a:rPr lang="en-US" sz="1000" dirty="0">
                <a:solidFill>
                  <a:srgbClr val="E0E4E6"/>
                </a:solidFill>
                <a:latin typeface="Barlow" pitchFamily="34" charset="0"/>
                <a:ea typeface="Barlow" pitchFamily="34" charset="-122"/>
                <a:cs typeface="Barlow" pitchFamily="34" charset="-120"/>
              </a:rPr>
              <a:t>Rigorous due diligence and structured governance frameworks.</a:t>
            </a:r>
            <a:endParaRPr lang="en-US" sz="1000" dirty="0"/>
          </a:p>
        </p:txBody>
      </p:sp>
      <p:sp>
        <p:nvSpPr>
          <p:cNvPr id="22" name="Shape 16"/>
          <p:cNvSpPr/>
          <p:nvPr/>
        </p:nvSpPr>
        <p:spPr>
          <a:xfrm>
            <a:off x="688362" y="5171480"/>
            <a:ext cx="6243084" cy="1131292"/>
          </a:xfrm>
          <a:prstGeom prst="roundRect">
            <a:avLst>
              <a:gd name="adj" fmla="val 16951"/>
            </a:avLst>
          </a:prstGeom>
          <a:solidFill>
            <a:srgbClr val="0A081B"/>
          </a:solidFill>
          <a:ln w="12700">
            <a:solidFill>
              <a:srgbClr val="091231"/>
            </a:solidFill>
            <a:prstDash val="solid"/>
          </a:ln>
        </p:spPr>
        <p:txBody>
          <a:bodyPr/>
          <a:lstStyle/>
          <a:p>
            <a:endParaRPr lang="en-IN"/>
          </a:p>
        </p:txBody>
      </p:sp>
      <p:sp>
        <p:nvSpPr>
          <p:cNvPr id="23" name="Shape 17"/>
          <p:cNvSpPr/>
          <p:nvPr/>
        </p:nvSpPr>
        <p:spPr>
          <a:xfrm>
            <a:off x="828853" y="5311973"/>
            <a:ext cx="383471" cy="383480"/>
          </a:xfrm>
          <a:prstGeom prst="roundRect">
            <a:avLst>
              <a:gd name="adj" fmla="val 19868641"/>
            </a:avLst>
          </a:prstGeom>
          <a:solidFill>
            <a:srgbClr val="091231"/>
          </a:solidFill>
          <a:ln/>
        </p:spPr>
        <p:txBody>
          <a:bodyPr/>
          <a:lstStyle/>
          <a:p>
            <a:endParaRPr lang="en-IN"/>
          </a:p>
        </p:txBody>
      </p:sp>
      <p:pic>
        <p:nvPicPr>
          <p:cNvPr id="24"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34320" y="5417344"/>
            <a:ext cx="172537" cy="172541"/>
          </a:xfrm>
          <a:prstGeom prst="rect">
            <a:avLst/>
          </a:prstGeom>
        </p:spPr>
      </p:pic>
      <p:sp>
        <p:nvSpPr>
          <p:cNvPr id="25" name="Text 18"/>
          <p:cNvSpPr/>
          <p:nvPr/>
        </p:nvSpPr>
        <p:spPr>
          <a:xfrm>
            <a:off x="828853" y="5773341"/>
            <a:ext cx="1822603" cy="177602"/>
          </a:xfrm>
          <a:prstGeom prst="rect">
            <a:avLst/>
          </a:prstGeom>
          <a:noFill/>
          <a:ln/>
        </p:spPr>
        <p:txBody>
          <a:bodyPr wrap="none" lIns="0" tIns="0" rIns="0" bIns="0" rtlCol="0" anchor="t"/>
          <a:lstStyle/>
          <a:p>
            <a:pPr marL="0" indent="0" algn="l">
              <a:lnSpc>
                <a:spcPct val="104000"/>
              </a:lnSpc>
              <a:buNone/>
            </a:pPr>
            <a:r>
              <a:rPr lang="en-US" sz="1100" b="1" dirty="0">
                <a:solidFill>
                  <a:srgbClr val="E0E4E6"/>
                </a:solidFill>
                <a:latin typeface="Spline Sans Bold" pitchFamily="34" charset="0"/>
                <a:ea typeface="Spline Sans Bold" pitchFamily="34" charset="-122"/>
                <a:cs typeface="Spline Sans Bold" pitchFamily="34" charset="-120"/>
              </a:rPr>
              <a:t>Enhanced Brand Protection</a:t>
            </a:r>
            <a:endParaRPr lang="en-US" sz="1100" dirty="0"/>
          </a:p>
        </p:txBody>
      </p:sp>
      <p:sp>
        <p:nvSpPr>
          <p:cNvPr id="26" name="Text 19"/>
          <p:cNvSpPr/>
          <p:nvPr/>
        </p:nvSpPr>
        <p:spPr>
          <a:xfrm>
            <a:off x="828853" y="5997674"/>
            <a:ext cx="5962104" cy="164604"/>
          </a:xfrm>
          <a:prstGeom prst="rect">
            <a:avLst/>
          </a:prstGeom>
          <a:noFill/>
          <a:ln/>
        </p:spPr>
        <p:txBody>
          <a:bodyPr wrap="none" lIns="0" tIns="0" rIns="0" bIns="0" rtlCol="0" anchor="t"/>
          <a:lstStyle/>
          <a:p>
            <a:pPr marL="0" indent="0" algn="l">
              <a:lnSpc>
                <a:spcPct val="107000"/>
              </a:lnSpc>
              <a:buNone/>
            </a:pPr>
            <a:r>
              <a:rPr lang="en-US" sz="1000" dirty="0">
                <a:solidFill>
                  <a:srgbClr val="E0E4E6"/>
                </a:solidFill>
                <a:latin typeface="Barlow" pitchFamily="34" charset="0"/>
                <a:ea typeface="Barlow" pitchFamily="34" charset="-122"/>
                <a:cs typeface="Barlow" pitchFamily="34" charset="-120"/>
              </a:rPr>
              <a:t>Proactive monitoring and corrective action protocols.</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34300" y="671314"/>
            <a:ext cx="1363132" cy="295870"/>
          </a:xfrm>
          <a:prstGeom prst="roundRect">
            <a:avLst>
              <a:gd name="adj" fmla="val 63818"/>
            </a:avLst>
          </a:prstGeom>
          <a:noFill/>
          <a:ln w="12700">
            <a:solidFill>
              <a:srgbClr val="16FFBB"/>
            </a:solidFill>
            <a:prstDash val="solid"/>
          </a:ln>
        </p:spPr>
        <p:txBody>
          <a:bodyPr/>
          <a:lstStyle/>
          <a:p>
            <a:endParaRPr lang="en-IN"/>
          </a:p>
        </p:txBody>
      </p:sp>
      <p:sp>
        <p:nvSpPr>
          <p:cNvPr id="3" name="Text 1"/>
          <p:cNvSpPr/>
          <p:nvPr/>
        </p:nvSpPr>
        <p:spPr>
          <a:xfrm>
            <a:off x="841354" y="731143"/>
            <a:ext cx="1758608" cy="176213"/>
          </a:xfrm>
          <a:prstGeom prst="rect">
            <a:avLst/>
          </a:prstGeom>
          <a:noFill/>
          <a:ln/>
        </p:spPr>
        <p:txBody>
          <a:bodyPr wrap="none" lIns="0" tIns="0" rIns="0" bIns="0" rtlCol="0" anchor="t"/>
          <a:lstStyle/>
          <a:p>
            <a:pPr marL="0" indent="0" algn="l">
              <a:lnSpc>
                <a:spcPct val="117000"/>
              </a:lnSpc>
              <a:buNone/>
            </a:pPr>
            <a:r>
              <a:rPr lang="en-US" sz="950" dirty="0">
                <a:solidFill>
                  <a:srgbClr val="16FFBB"/>
                </a:solidFill>
                <a:latin typeface="Barlow" pitchFamily="34" charset="0"/>
                <a:ea typeface="Barlow" pitchFamily="34" charset="-122"/>
                <a:cs typeface="Barlow" pitchFamily="34" charset="-120"/>
              </a:rPr>
              <a:t>VALUE PROPOSITION</a:t>
            </a:r>
            <a:endParaRPr lang="en-US" sz="950" dirty="0"/>
          </a:p>
        </p:txBody>
      </p:sp>
      <p:sp>
        <p:nvSpPr>
          <p:cNvPr id="4" name="Text 2"/>
          <p:cNvSpPr/>
          <p:nvPr/>
        </p:nvSpPr>
        <p:spPr>
          <a:xfrm>
            <a:off x="734300" y="1014313"/>
            <a:ext cx="4106164" cy="437059"/>
          </a:xfrm>
          <a:prstGeom prst="rect">
            <a:avLst/>
          </a:prstGeom>
          <a:noFill/>
          <a:ln/>
        </p:spPr>
        <p:txBody>
          <a:bodyPr wrap="none" lIns="0" tIns="0" rIns="0" bIns="0" rtlCol="0" anchor="t"/>
          <a:lstStyle/>
          <a:p>
            <a:pPr marL="0" indent="0" algn="l">
              <a:lnSpc>
                <a:spcPct val="104000"/>
              </a:lnSpc>
              <a:buNone/>
            </a:pPr>
            <a:r>
              <a:rPr lang="en-US" sz="2750" b="1" dirty="0">
                <a:solidFill>
                  <a:srgbClr val="F0FCFF"/>
                </a:solidFill>
                <a:latin typeface="Spline Sans Bold" pitchFamily="34" charset="0"/>
                <a:ea typeface="Spline Sans Bold" pitchFamily="34" charset="-122"/>
                <a:cs typeface="Spline Sans Bold" pitchFamily="34" charset="-120"/>
              </a:rPr>
              <a:t>Value to Developers</a:t>
            </a:r>
            <a:endParaRPr lang="en-US" sz="2750" dirty="0"/>
          </a:p>
        </p:txBody>
      </p:sp>
      <p:pic>
        <p:nvPicPr>
          <p:cNvPr id="5" name="Image 0" descr="preencoded.png"/>
          <p:cNvPicPr>
            <a:picLocks noChangeAspect="1"/>
          </p:cNvPicPr>
          <p:nvPr/>
        </p:nvPicPr>
        <p:blipFill>
          <a:blip r:embed="rId3"/>
          <a:stretch>
            <a:fillRect/>
          </a:stretch>
        </p:blipFill>
        <p:spPr>
          <a:xfrm>
            <a:off x="734300" y="1761133"/>
            <a:ext cx="5126703" cy="2905125"/>
          </a:xfrm>
          <a:prstGeom prst="rect">
            <a:avLst/>
          </a:prstGeom>
        </p:spPr>
      </p:pic>
      <p:sp>
        <p:nvSpPr>
          <p:cNvPr id="6" name="Text 3"/>
          <p:cNvSpPr/>
          <p:nvPr/>
        </p:nvSpPr>
        <p:spPr>
          <a:xfrm>
            <a:off x="7960022" y="2773164"/>
            <a:ext cx="3503624" cy="881062"/>
          </a:xfrm>
          <a:prstGeom prst="rect">
            <a:avLst/>
          </a:prstGeom>
          <a:noFill/>
          <a:ln/>
        </p:spPr>
        <p:txBody>
          <a:bodyPr wrap="square" lIns="0" tIns="0" rIns="0" bIns="0" rtlCol="0" anchor="t">
            <a:normAutofit/>
          </a:bodyPr>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For Indian developers, a global brand partnership is a powerful commercial lever — transforming a standard project into a differentiated, premium asset.</a:t>
            </a:r>
            <a:endParaRPr lang="en-US" sz="1200" dirty="0"/>
          </a:p>
        </p:txBody>
      </p:sp>
      <p:pic>
        <p:nvPicPr>
          <p:cNvPr id="7"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3333" y="4936629"/>
            <a:ext cx="235936" cy="235942"/>
          </a:xfrm>
          <a:prstGeom prst="rect">
            <a:avLst/>
          </a:prstGeom>
        </p:spPr>
      </p:pic>
      <p:sp>
        <p:nvSpPr>
          <p:cNvPr id="8" name="Text 4"/>
          <p:cNvSpPr/>
          <p:nvPr/>
        </p:nvSpPr>
        <p:spPr>
          <a:xfrm>
            <a:off x="1245561" y="4931767"/>
            <a:ext cx="1974999" cy="218480"/>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Access to Global Brands</a:t>
            </a:r>
            <a:endParaRPr lang="en-US" sz="1350" dirty="0"/>
          </a:p>
        </p:txBody>
      </p:sp>
      <p:sp>
        <p:nvSpPr>
          <p:cNvPr id="9" name="Text 5"/>
          <p:cNvSpPr/>
          <p:nvPr/>
        </p:nvSpPr>
        <p:spPr>
          <a:xfrm>
            <a:off x="1245561" y="5220990"/>
            <a:ext cx="4776569" cy="220266"/>
          </a:xfrm>
          <a:prstGeom prst="rect">
            <a:avLst/>
          </a:prstGeom>
          <a:noFill/>
          <a:ln/>
        </p:spPr>
        <p:txBody>
          <a:bodyPr wrap="none" lIns="0" tIns="0" rIns="0" bIns="0" rtlCol="0" anchor="t"/>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Direct introductions to brands otherwise inaccessible.</a:t>
            </a:r>
            <a:endParaRPr lang="en-US" sz="1200" dirty="0"/>
          </a:p>
        </p:txBody>
      </p:sp>
      <p:pic>
        <p:nvPicPr>
          <p:cNvPr id="10"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28599" y="4936629"/>
            <a:ext cx="235936" cy="235942"/>
          </a:xfrm>
          <a:prstGeom prst="rect">
            <a:avLst/>
          </a:prstGeom>
        </p:spPr>
      </p:pic>
      <p:sp>
        <p:nvSpPr>
          <p:cNvPr id="11" name="Text 6"/>
          <p:cNvSpPr/>
          <p:nvPr/>
        </p:nvSpPr>
        <p:spPr>
          <a:xfrm>
            <a:off x="6680827" y="4931767"/>
            <a:ext cx="2127098" cy="218480"/>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Differentiated Positioning</a:t>
            </a:r>
            <a:endParaRPr lang="en-US" sz="1350" dirty="0"/>
          </a:p>
        </p:txBody>
      </p:sp>
      <p:sp>
        <p:nvSpPr>
          <p:cNvPr id="12" name="Text 7"/>
          <p:cNvSpPr/>
          <p:nvPr/>
        </p:nvSpPr>
        <p:spPr>
          <a:xfrm>
            <a:off x="6680827" y="5220990"/>
            <a:ext cx="4776569" cy="220266"/>
          </a:xfrm>
          <a:prstGeom prst="rect">
            <a:avLst/>
          </a:prstGeom>
          <a:noFill/>
          <a:ln/>
        </p:spPr>
        <p:txBody>
          <a:bodyPr wrap="none" lIns="0" tIns="0" rIns="0" bIns="0" rtlCol="0" anchor="t"/>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Brand affiliation elevates project perception and desirability.</a:t>
            </a:r>
            <a:endParaRPr lang="en-US" sz="1200" dirty="0"/>
          </a:p>
        </p:txBody>
      </p:sp>
      <p:pic>
        <p:nvPicPr>
          <p:cNvPr id="13"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93333" y="5682059"/>
            <a:ext cx="235936" cy="235942"/>
          </a:xfrm>
          <a:prstGeom prst="rect">
            <a:avLst/>
          </a:prstGeom>
        </p:spPr>
      </p:pic>
      <p:sp>
        <p:nvSpPr>
          <p:cNvPr id="14" name="Text 8"/>
          <p:cNvSpPr/>
          <p:nvPr/>
        </p:nvSpPr>
        <p:spPr>
          <a:xfrm>
            <a:off x="1245561" y="5677198"/>
            <a:ext cx="2706917" cy="218480"/>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Pricing Premium &amp; Sales Velocity</a:t>
            </a:r>
            <a:endParaRPr lang="en-US" sz="1350" dirty="0"/>
          </a:p>
        </p:txBody>
      </p:sp>
      <p:sp>
        <p:nvSpPr>
          <p:cNvPr id="15" name="Text 9"/>
          <p:cNvSpPr/>
          <p:nvPr/>
        </p:nvSpPr>
        <p:spPr>
          <a:xfrm>
            <a:off x="1245561" y="5966420"/>
            <a:ext cx="4776569" cy="220266"/>
          </a:xfrm>
          <a:prstGeom prst="rect">
            <a:avLst/>
          </a:prstGeom>
          <a:noFill/>
          <a:ln/>
        </p:spPr>
        <p:txBody>
          <a:bodyPr wrap="none" lIns="0" tIns="0" rIns="0" bIns="0" rtlCol="0" anchor="t"/>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Branded projects command </a:t>
            </a:r>
            <a:r>
              <a:rPr lang="en-US" sz="1200" b="1" dirty="0">
                <a:solidFill>
                  <a:srgbClr val="E0E4E6"/>
                </a:solidFill>
                <a:latin typeface="Barlow" pitchFamily="34" charset="0"/>
                <a:ea typeface="Barlow" pitchFamily="34" charset="-122"/>
                <a:cs typeface="Barlow" pitchFamily="34" charset="-120"/>
              </a:rPr>
              <a:t>15–30% price premiums</a:t>
            </a:r>
            <a:r>
              <a:rPr lang="en-US" sz="1200" dirty="0">
                <a:solidFill>
                  <a:srgbClr val="E0E4E6"/>
                </a:solidFill>
                <a:latin typeface="Barlow" pitchFamily="34" charset="0"/>
                <a:ea typeface="Barlow" pitchFamily="34" charset="-122"/>
                <a:cs typeface="Barlow" pitchFamily="34" charset="-120"/>
              </a:rPr>
              <a:t> and sell faster.</a:t>
            </a:r>
            <a:endParaRPr lang="en-US" sz="1200" dirty="0"/>
          </a:p>
        </p:txBody>
      </p:sp>
      <p:pic>
        <p:nvPicPr>
          <p:cNvPr id="16"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28599" y="5682059"/>
            <a:ext cx="235936" cy="235942"/>
          </a:xfrm>
          <a:prstGeom prst="rect">
            <a:avLst/>
          </a:prstGeom>
        </p:spPr>
      </p:pic>
      <p:sp>
        <p:nvSpPr>
          <p:cNvPr id="17" name="Text 10"/>
          <p:cNvSpPr/>
          <p:nvPr/>
        </p:nvSpPr>
        <p:spPr>
          <a:xfrm>
            <a:off x="6680827" y="5677198"/>
            <a:ext cx="1906639" cy="218480"/>
          </a:xfrm>
          <a:prstGeom prst="rect">
            <a:avLst/>
          </a:prstGeom>
          <a:noFill/>
          <a:ln/>
        </p:spPr>
        <p:txBody>
          <a:bodyPr wrap="none" lIns="0" tIns="0" rIns="0" bIns="0" rtlCol="0" anchor="t"/>
          <a:lstStyle/>
          <a:p>
            <a:pPr marL="0" indent="0" algn="l">
              <a:lnSpc>
                <a:spcPct val="104000"/>
              </a:lnSpc>
              <a:buNone/>
            </a:pPr>
            <a:r>
              <a:rPr lang="en-US" sz="1350" b="1" dirty="0">
                <a:solidFill>
                  <a:srgbClr val="E0E4E6"/>
                </a:solidFill>
                <a:latin typeface="Spline Sans Bold" pitchFamily="34" charset="0"/>
                <a:ea typeface="Spline Sans Bold" pitchFamily="34" charset="-122"/>
                <a:cs typeface="Spline Sans Bold" pitchFamily="34" charset="-120"/>
              </a:rPr>
              <a:t>Institutional Credibility</a:t>
            </a:r>
            <a:endParaRPr lang="en-US" sz="1350" dirty="0"/>
          </a:p>
        </p:txBody>
      </p:sp>
      <p:sp>
        <p:nvSpPr>
          <p:cNvPr id="18" name="Text 11"/>
          <p:cNvSpPr/>
          <p:nvPr/>
        </p:nvSpPr>
        <p:spPr>
          <a:xfrm>
            <a:off x="6680827" y="5966420"/>
            <a:ext cx="4776569" cy="220266"/>
          </a:xfrm>
          <a:prstGeom prst="rect">
            <a:avLst/>
          </a:prstGeom>
          <a:noFill/>
          <a:ln/>
        </p:spPr>
        <p:txBody>
          <a:bodyPr wrap="none" lIns="0" tIns="0" rIns="0" bIns="0" rtlCol="0" anchor="t"/>
          <a:lstStyle/>
          <a:p>
            <a:pPr marL="0" indent="0" algn="l">
              <a:lnSpc>
                <a:spcPct val="117000"/>
              </a:lnSpc>
              <a:buNone/>
            </a:pPr>
            <a:r>
              <a:rPr lang="en-US" sz="1200" dirty="0">
                <a:solidFill>
                  <a:srgbClr val="E0E4E6"/>
                </a:solidFill>
                <a:latin typeface="Barlow" pitchFamily="34" charset="0"/>
                <a:ea typeface="Barlow" pitchFamily="34" charset="-122"/>
                <a:cs typeface="Barlow" pitchFamily="34" charset="-120"/>
              </a:rPr>
              <a:t>Brand association strengthens investor and lender confidence.</a:t>
            </a:r>
            <a:endParaRPr lang="en-US" sz="1200" dirty="0"/>
          </a:p>
        </p:txBody>
      </p:sp>
      <p:sp>
        <p:nvSpPr>
          <p:cNvPr id="19" name="Rectangle 18">
            <a:extLst>
              <a:ext uri="{FF2B5EF4-FFF2-40B4-BE49-F238E27FC236}">
                <a16:creationId xmlns:a16="http://schemas.microsoft.com/office/drawing/2014/main" id="{86A57E44-FEA6-0510-EB9D-64DD80F8BAD6}"/>
              </a:ext>
            </a:extLst>
          </p:cNvPr>
          <p:cNvSpPr/>
          <p:nvPr/>
        </p:nvSpPr>
        <p:spPr>
          <a:xfrm>
            <a:off x="10982960" y="6512560"/>
            <a:ext cx="1198880" cy="32512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320767" y="625872"/>
            <a:ext cx="832921" cy="208161"/>
          </a:xfrm>
          <a:prstGeom prst="roundRect">
            <a:avLst>
              <a:gd name="adj" fmla="val 70016"/>
            </a:avLst>
          </a:prstGeom>
          <a:noFill/>
          <a:ln w="6350">
            <a:solidFill>
              <a:srgbClr val="16FFBB"/>
            </a:solidFill>
            <a:prstDash val="solid"/>
          </a:ln>
        </p:spPr>
        <p:txBody>
          <a:bodyPr/>
          <a:lstStyle/>
          <a:p>
            <a:endParaRPr lang="en-IN"/>
          </a:p>
        </p:txBody>
      </p:sp>
      <p:sp>
        <p:nvSpPr>
          <p:cNvPr id="3" name="Text 1"/>
          <p:cNvSpPr/>
          <p:nvPr/>
        </p:nvSpPr>
        <p:spPr>
          <a:xfrm>
            <a:off x="1399942" y="668635"/>
            <a:ext cx="1284156" cy="122634"/>
          </a:xfrm>
          <a:prstGeom prst="rect">
            <a:avLst/>
          </a:prstGeom>
          <a:noFill/>
          <a:ln/>
        </p:spPr>
        <p:txBody>
          <a:bodyPr wrap="none" lIns="0" tIns="0" rIns="0" bIns="0" rtlCol="0" anchor="t"/>
          <a:lstStyle/>
          <a:p>
            <a:pPr marL="0" indent="0" algn="l">
              <a:lnSpc>
                <a:spcPct val="105000"/>
              </a:lnSpc>
              <a:buNone/>
            </a:pPr>
            <a:r>
              <a:rPr lang="en-US" sz="750" dirty="0">
                <a:solidFill>
                  <a:srgbClr val="16FFBB"/>
                </a:solidFill>
                <a:latin typeface="Barlow" pitchFamily="34" charset="0"/>
                <a:ea typeface="Barlow" pitchFamily="34" charset="-122"/>
                <a:cs typeface="Barlow" pitchFamily="34" charset="-120"/>
              </a:rPr>
              <a:t>MARKET FOCUS</a:t>
            </a:r>
            <a:endParaRPr lang="en-US" sz="750" dirty="0"/>
          </a:p>
        </p:txBody>
      </p:sp>
      <p:sp>
        <p:nvSpPr>
          <p:cNvPr id="4" name="Text 2"/>
          <p:cNvSpPr/>
          <p:nvPr/>
        </p:nvSpPr>
        <p:spPr>
          <a:xfrm>
            <a:off x="1320767" y="862112"/>
            <a:ext cx="3308565" cy="337344"/>
          </a:xfrm>
          <a:prstGeom prst="rect">
            <a:avLst/>
          </a:prstGeom>
          <a:noFill/>
          <a:ln/>
        </p:spPr>
        <p:txBody>
          <a:bodyPr wrap="none" lIns="0" tIns="0" rIns="0" bIns="0" rtlCol="0" anchor="t"/>
          <a:lstStyle/>
          <a:p>
            <a:pPr marL="0" indent="0" algn="l">
              <a:lnSpc>
                <a:spcPct val="104000"/>
              </a:lnSpc>
              <a:buNone/>
            </a:pPr>
            <a:r>
              <a:rPr lang="en-US" sz="2100" b="1" dirty="0">
                <a:solidFill>
                  <a:srgbClr val="F0FCFF"/>
                </a:solidFill>
                <a:latin typeface="Spline Sans Bold" pitchFamily="34" charset="0"/>
                <a:ea typeface="Spline Sans Bold" pitchFamily="34" charset="-122"/>
                <a:cs typeface="Spline Sans Bold" pitchFamily="34" charset="-120"/>
              </a:rPr>
              <a:t>Target Sectors</a:t>
            </a:r>
            <a:endParaRPr lang="en-US" sz="2100" dirty="0"/>
          </a:p>
        </p:txBody>
      </p:sp>
      <p:sp>
        <p:nvSpPr>
          <p:cNvPr id="5" name="Text 3"/>
          <p:cNvSpPr/>
          <p:nvPr/>
        </p:nvSpPr>
        <p:spPr>
          <a:xfrm>
            <a:off x="1320767" y="1304826"/>
            <a:ext cx="10159746" cy="153392"/>
          </a:xfrm>
          <a:prstGeom prst="rect">
            <a:avLst/>
          </a:prstGeom>
          <a:noFill/>
          <a:ln/>
        </p:spPr>
        <p:txBody>
          <a:bodyPr wrap="none" lIns="0" tIns="0" rIns="0" bIns="0" rtlCol="0" anchor="t"/>
          <a:lstStyle/>
          <a:p>
            <a:pPr marL="0" indent="0" algn="l">
              <a:lnSpc>
                <a:spcPct val="105000"/>
              </a:lnSpc>
              <a:buNone/>
            </a:pPr>
            <a:r>
              <a:rPr lang="en-US" sz="950" dirty="0">
                <a:solidFill>
                  <a:srgbClr val="E0E4E6"/>
                </a:solidFill>
                <a:latin typeface="Barlow" pitchFamily="34" charset="0"/>
                <a:ea typeface="Barlow" pitchFamily="34" charset="-122"/>
                <a:cs typeface="Barlow" pitchFamily="34" charset="-120"/>
              </a:rPr>
              <a:t>High-growth asset classes where branded positioning commands premium valuations and accelerates sales velocity.</a:t>
            </a:r>
            <a:endParaRPr lang="en-US" sz="950" dirty="0"/>
          </a:p>
        </p:txBody>
      </p:sp>
      <p:pic>
        <p:nvPicPr>
          <p:cNvPr id="6" name="Image 0" descr="preencoded.png"/>
          <p:cNvPicPr>
            <a:picLocks noChangeAspect="1"/>
          </p:cNvPicPr>
          <p:nvPr/>
        </p:nvPicPr>
        <p:blipFill>
          <a:blip r:embed="rId3"/>
          <a:stretch>
            <a:fillRect/>
          </a:stretch>
        </p:blipFill>
        <p:spPr>
          <a:xfrm>
            <a:off x="1327117" y="1617762"/>
            <a:ext cx="1508583" cy="1508621"/>
          </a:xfrm>
          <a:prstGeom prst="rect">
            <a:avLst/>
          </a:prstGeom>
        </p:spPr>
      </p:pic>
      <p:pic>
        <p:nvPicPr>
          <p:cNvPr id="7" name="Image 1" descr="preencoded.png"/>
          <p:cNvPicPr>
            <a:picLocks noChangeAspect="1"/>
          </p:cNvPicPr>
          <p:nvPr/>
        </p:nvPicPr>
        <p:blipFill>
          <a:blip r:embed="rId4"/>
          <a:stretch>
            <a:fillRect/>
          </a:stretch>
        </p:blipFill>
        <p:spPr>
          <a:xfrm>
            <a:off x="2932833" y="1617762"/>
            <a:ext cx="1508683" cy="1508720"/>
          </a:xfrm>
          <a:prstGeom prst="rect">
            <a:avLst/>
          </a:prstGeom>
        </p:spPr>
      </p:pic>
      <p:pic>
        <p:nvPicPr>
          <p:cNvPr id="8" name="Image 2" descr="preencoded.png"/>
          <p:cNvPicPr>
            <a:picLocks noChangeAspect="1"/>
          </p:cNvPicPr>
          <p:nvPr/>
        </p:nvPicPr>
        <p:blipFill>
          <a:blip r:embed="rId5"/>
          <a:stretch>
            <a:fillRect/>
          </a:stretch>
        </p:blipFill>
        <p:spPr>
          <a:xfrm>
            <a:off x="4538648" y="1617762"/>
            <a:ext cx="1508583" cy="1508621"/>
          </a:xfrm>
          <a:prstGeom prst="rect">
            <a:avLst/>
          </a:prstGeom>
        </p:spPr>
      </p:pic>
      <p:pic>
        <p:nvPicPr>
          <p:cNvPr id="9" name="Image 3" descr="preencoded.png"/>
          <p:cNvPicPr>
            <a:picLocks noChangeAspect="1"/>
          </p:cNvPicPr>
          <p:nvPr/>
        </p:nvPicPr>
        <p:blipFill>
          <a:blip r:embed="rId6"/>
          <a:stretch>
            <a:fillRect/>
          </a:stretch>
        </p:blipFill>
        <p:spPr>
          <a:xfrm>
            <a:off x="6144364" y="1617762"/>
            <a:ext cx="1508683" cy="1508720"/>
          </a:xfrm>
          <a:prstGeom prst="rect">
            <a:avLst/>
          </a:prstGeom>
        </p:spPr>
      </p:pic>
      <p:pic>
        <p:nvPicPr>
          <p:cNvPr id="10" name="Image 4" descr="preencoded.png"/>
          <p:cNvPicPr>
            <a:picLocks noChangeAspect="1"/>
          </p:cNvPicPr>
          <p:nvPr/>
        </p:nvPicPr>
        <p:blipFill>
          <a:blip r:embed="rId7"/>
          <a:stretch>
            <a:fillRect/>
          </a:stretch>
        </p:blipFill>
        <p:spPr>
          <a:xfrm>
            <a:off x="7750180" y="1617762"/>
            <a:ext cx="1508583" cy="1508621"/>
          </a:xfrm>
          <a:prstGeom prst="rect">
            <a:avLst/>
          </a:prstGeom>
        </p:spPr>
      </p:pic>
      <p:pic>
        <p:nvPicPr>
          <p:cNvPr id="11" name="Image 5" descr="preencoded.png"/>
          <p:cNvPicPr>
            <a:picLocks noChangeAspect="1"/>
          </p:cNvPicPr>
          <p:nvPr/>
        </p:nvPicPr>
        <p:blipFill>
          <a:blip r:embed="rId8"/>
          <a:stretch>
            <a:fillRect/>
          </a:stretch>
        </p:blipFill>
        <p:spPr>
          <a:xfrm>
            <a:off x="9355896" y="1617762"/>
            <a:ext cx="1508683" cy="1508720"/>
          </a:xfrm>
          <a:prstGeom prst="rect">
            <a:avLst/>
          </a:prstGeom>
        </p:spPr>
      </p:pic>
      <p:sp>
        <p:nvSpPr>
          <p:cNvPr id="12" name="Shape 4"/>
          <p:cNvSpPr/>
          <p:nvPr/>
        </p:nvSpPr>
        <p:spPr>
          <a:xfrm>
            <a:off x="1320767" y="3286026"/>
            <a:ext cx="273242" cy="273248"/>
          </a:xfrm>
          <a:prstGeom prst="roundRect">
            <a:avLst>
              <a:gd name="adj" fmla="val 66674"/>
            </a:avLst>
          </a:prstGeom>
          <a:solidFill>
            <a:srgbClr val="0A081B"/>
          </a:solidFill>
          <a:ln w="12700">
            <a:solidFill>
              <a:srgbClr val="16FFBB"/>
            </a:solidFill>
            <a:prstDash val="solid"/>
          </a:ln>
        </p:spPr>
        <p:txBody>
          <a:bodyPr/>
          <a:lstStyle/>
          <a:p>
            <a:endParaRPr lang="en-IN"/>
          </a:p>
        </p:txBody>
      </p:sp>
      <p:sp>
        <p:nvSpPr>
          <p:cNvPr id="13" name="Text 5"/>
          <p:cNvSpPr/>
          <p:nvPr/>
        </p:nvSpPr>
        <p:spPr>
          <a:xfrm>
            <a:off x="1376427" y="3321447"/>
            <a:ext cx="161921" cy="202406"/>
          </a:xfrm>
          <a:prstGeom prst="rect">
            <a:avLst/>
          </a:prstGeom>
          <a:noFill/>
          <a:ln/>
        </p:spPr>
        <p:txBody>
          <a:bodyPr wrap="none" lIns="0" tIns="0" rIns="0" bIns="0" rtlCol="0" anchor="ctr"/>
          <a:lstStyle/>
          <a:p>
            <a:pPr marL="0" indent="0" algn="ctr">
              <a:lnSpc>
                <a:spcPct val="100000"/>
              </a:lnSpc>
              <a:buNone/>
            </a:pPr>
            <a:r>
              <a:rPr lang="en-US" sz="1250" b="1" dirty="0">
                <a:solidFill>
                  <a:srgbClr val="E0E4E6"/>
                </a:solidFill>
                <a:latin typeface="Spline Sans Bold" pitchFamily="34" charset="0"/>
                <a:ea typeface="Spline Sans Bold" pitchFamily="34" charset="-122"/>
                <a:cs typeface="Spline Sans Bold" pitchFamily="34" charset="-120"/>
              </a:rPr>
              <a:t>1</a:t>
            </a:r>
            <a:endParaRPr lang="en-US" sz="1250" dirty="0"/>
          </a:p>
        </p:txBody>
      </p:sp>
      <p:sp>
        <p:nvSpPr>
          <p:cNvPr id="14" name="Text 6"/>
          <p:cNvSpPr/>
          <p:nvPr/>
        </p:nvSpPr>
        <p:spPr>
          <a:xfrm>
            <a:off x="1664254" y="3327698"/>
            <a:ext cx="1349440" cy="168672"/>
          </a:xfrm>
          <a:prstGeom prst="rect">
            <a:avLst/>
          </a:prstGeom>
          <a:noFill/>
          <a:ln/>
        </p:spPr>
        <p:txBody>
          <a:bodyPr wrap="none" lIns="0" tIns="0" rIns="0" bIns="0" rtlCol="0" anchor="t"/>
          <a:lstStyle/>
          <a:p>
            <a:pPr marL="0" indent="0" algn="l">
              <a:lnSpc>
                <a:spcPct val="104000"/>
              </a:lnSpc>
              <a:buNone/>
            </a:pPr>
            <a:r>
              <a:rPr lang="en-US" sz="1050" b="1" dirty="0">
                <a:solidFill>
                  <a:srgbClr val="E0E4E6"/>
                </a:solidFill>
                <a:latin typeface="Spline Sans Bold" pitchFamily="34" charset="0"/>
                <a:ea typeface="Spline Sans Bold" pitchFamily="34" charset="-122"/>
                <a:cs typeface="Spline Sans Bold" pitchFamily="34" charset="-120"/>
              </a:rPr>
              <a:t>Branded Residences</a:t>
            </a:r>
            <a:endParaRPr lang="en-US" sz="1050" dirty="0"/>
          </a:p>
        </p:txBody>
      </p:sp>
      <p:pic>
        <p:nvPicPr>
          <p:cNvPr id="15" name="Image 6" descr="preencoded.png"/>
          <p:cNvPicPr>
            <a:picLocks noChangeAspect="1"/>
          </p:cNvPicPr>
          <p:nvPr/>
        </p:nvPicPr>
        <p:blipFill>
          <a:blip r:embed="rId9"/>
          <a:stretch>
            <a:fillRect/>
          </a:stretch>
        </p:blipFill>
        <p:spPr>
          <a:xfrm>
            <a:off x="1664254" y="3575447"/>
            <a:ext cx="1807820" cy="1024434"/>
          </a:xfrm>
          <a:prstGeom prst="rect">
            <a:avLst/>
          </a:prstGeom>
        </p:spPr>
      </p:pic>
      <p:sp>
        <p:nvSpPr>
          <p:cNvPr id="16" name="Text 7"/>
          <p:cNvSpPr/>
          <p:nvPr/>
        </p:nvSpPr>
        <p:spPr>
          <a:xfrm>
            <a:off x="1664254" y="4678958"/>
            <a:ext cx="2781330" cy="306784"/>
          </a:xfrm>
          <a:prstGeom prst="rect">
            <a:avLst/>
          </a:prstGeom>
          <a:noFill/>
          <a:ln/>
        </p:spPr>
        <p:txBody>
          <a:bodyPr wrap="square" lIns="0" tIns="0" rIns="0" bIns="0" rtlCol="0" anchor="t">
            <a:normAutofit/>
          </a:bodyPr>
          <a:lstStyle/>
          <a:p>
            <a:pPr marL="0" indent="0" algn="l">
              <a:lnSpc>
                <a:spcPct val="105000"/>
              </a:lnSpc>
              <a:buNone/>
            </a:pPr>
            <a:r>
              <a:rPr lang="en-US" sz="950" dirty="0">
                <a:solidFill>
                  <a:srgbClr val="E0E4E6"/>
                </a:solidFill>
                <a:latin typeface="Barlow" pitchFamily="34" charset="0"/>
                <a:ea typeface="Barlow" pitchFamily="34" charset="-122"/>
                <a:cs typeface="Barlow" pitchFamily="34" charset="-120"/>
              </a:rPr>
              <a:t>Luxury apartments under globally recognised brand flags.</a:t>
            </a:r>
            <a:endParaRPr lang="en-US" sz="950" dirty="0"/>
          </a:p>
        </p:txBody>
      </p:sp>
      <p:sp>
        <p:nvSpPr>
          <p:cNvPr id="17" name="Shape 8"/>
          <p:cNvSpPr/>
          <p:nvPr/>
        </p:nvSpPr>
        <p:spPr>
          <a:xfrm>
            <a:off x="4533390" y="3286026"/>
            <a:ext cx="273242" cy="273248"/>
          </a:xfrm>
          <a:prstGeom prst="roundRect">
            <a:avLst>
              <a:gd name="adj" fmla="val 66674"/>
            </a:avLst>
          </a:prstGeom>
          <a:solidFill>
            <a:srgbClr val="0A081B"/>
          </a:solidFill>
          <a:ln w="12700">
            <a:solidFill>
              <a:srgbClr val="29DDDA"/>
            </a:solidFill>
            <a:prstDash val="solid"/>
          </a:ln>
        </p:spPr>
        <p:txBody>
          <a:bodyPr/>
          <a:lstStyle/>
          <a:p>
            <a:endParaRPr lang="en-IN"/>
          </a:p>
        </p:txBody>
      </p:sp>
      <p:sp>
        <p:nvSpPr>
          <p:cNvPr id="18" name="Text 9"/>
          <p:cNvSpPr/>
          <p:nvPr/>
        </p:nvSpPr>
        <p:spPr>
          <a:xfrm>
            <a:off x="4589050" y="3321447"/>
            <a:ext cx="161921" cy="202406"/>
          </a:xfrm>
          <a:prstGeom prst="rect">
            <a:avLst/>
          </a:prstGeom>
          <a:noFill/>
          <a:ln/>
        </p:spPr>
        <p:txBody>
          <a:bodyPr wrap="none" lIns="0" tIns="0" rIns="0" bIns="0" rtlCol="0" anchor="ctr"/>
          <a:lstStyle/>
          <a:p>
            <a:pPr marL="0" indent="0" algn="ctr">
              <a:lnSpc>
                <a:spcPct val="100000"/>
              </a:lnSpc>
              <a:buNone/>
            </a:pPr>
            <a:r>
              <a:rPr lang="en-US" sz="1250" b="1" dirty="0">
                <a:solidFill>
                  <a:srgbClr val="E0E4E6"/>
                </a:solidFill>
                <a:latin typeface="Spline Sans Bold" pitchFamily="34" charset="0"/>
                <a:ea typeface="Spline Sans Bold" pitchFamily="34" charset="-122"/>
                <a:cs typeface="Spline Sans Bold" pitchFamily="34" charset="-120"/>
              </a:rPr>
              <a:t>2</a:t>
            </a:r>
            <a:endParaRPr lang="en-US" sz="1250" dirty="0"/>
          </a:p>
        </p:txBody>
      </p:sp>
      <p:sp>
        <p:nvSpPr>
          <p:cNvPr id="19" name="Text 10"/>
          <p:cNvSpPr/>
          <p:nvPr/>
        </p:nvSpPr>
        <p:spPr>
          <a:xfrm>
            <a:off x="4876876" y="3327698"/>
            <a:ext cx="1349440" cy="168672"/>
          </a:xfrm>
          <a:prstGeom prst="rect">
            <a:avLst/>
          </a:prstGeom>
          <a:noFill/>
          <a:ln/>
        </p:spPr>
        <p:txBody>
          <a:bodyPr wrap="none" lIns="0" tIns="0" rIns="0" bIns="0" rtlCol="0" anchor="t"/>
          <a:lstStyle/>
          <a:p>
            <a:pPr marL="0" indent="0" algn="l">
              <a:lnSpc>
                <a:spcPct val="104000"/>
              </a:lnSpc>
              <a:buNone/>
            </a:pPr>
            <a:r>
              <a:rPr lang="en-US" sz="1050" b="1" dirty="0">
                <a:solidFill>
                  <a:srgbClr val="E0E4E6"/>
                </a:solidFill>
                <a:latin typeface="Spline Sans Bold" pitchFamily="34" charset="0"/>
                <a:ea typeface="Spline Sans Bold" pitchFamily="34" charset="-122"/>
                <a:cs typeface="Spline Sans Bold" pitchFamily="34" charset="-120"/>
              </a:rPr>
              <a:t>Luxury Villas</a:t>
            </a:r>
            <a:endParaRPr lang="en-US" sz="1050" dirty="0"/>
          </a:p>
        </p:txBody>
      </p:sp>
      <p:sp>
        <p:nvSpPr>
          <p:cNvPr id="20" name="Text 11"/>
          <p:cNvSpPr/>
          <p:nvPr/>
        </p:nvSpPr>
        <p:spPr>
          <a:xfrm>
            <a:off x="4876876" y="3538537"/>
            <a:ext cx="2781330" cy="306784"/>
          </a:xfrm>
          <a:prstGeom prst="rect">
            <a:avLst/>
          </a:prstGeom>
          <a:noFill/>
          <a:ln/>
        </p:spPr>
        <p:txBody>
          <a:bodyPr wrap="square" lIns="0" tIns="0" rIns="0" bIns="0" rtlCol="0" anchor="t">
            <a:normAutofit/>
          </a:bodyPr>
          <a:lstStyle/>
          <a:p>
            <a:pPr marL="0" indent="0" algn="l">
              <a:lnSpc>
                <a:spcPct val="105000"/>
              </a:lnSpc>
              <a:buNone/>
            </a:pPr>
            <a:r>
              <a:rPr lang="en-US" sz="950" dirty="0">
                <a:solidFill>
                  <a:srgbClr val="E0E4E6"/>
                </a:solidFill>
                <a:latin typeface="Barlow" pitchFamily="34" charset="0"/>
                <a:ea typeface="Barlow" pitchFamily="34" charset="-122"/>
                <a:cs typeface="Barlow" pitchFamily="34" charset="-120"/>
              </a:rPr>
              <a:t>Exclusive gated communities with branded lifestyle curation.</a:t>
            </a:r>
            <a:endParaRPr lang="en-US" sz="950" dirty="0"/>
          </a:p>
        </p:txBody>
      </p:sp>
      <p:sp>
        <p:nvSpPr>
          <p:cNvPr id="21" name="Shape 12"/>
          <p:cNvSpPr/>
          <p:nvPr/>
        </p:nvSpPr>
        <p:spPr>
          <a:xfrm>
            <a:off x="7746012" y="3286026"/>
            <a:ext cx="273242" cy="273248"/>
          </a:xfrm>
          <a:prstGeom prst="roundRect">
            <a:avLst>
              <a:gd name="adj" fmla="val 66674"/>
            </a:avLst>
          </a:prstGeom>
          <a:solidFill>
            <a:srgbClr val="0A081B"/>
          </a:solidFill>
          <a:ln w="12700">
            <a:solidFill>
              <a:srgbClr val="37A7E7"/>
            </a:solidFill>
            <a:prstDash val="solid"/>
          </a:ln>
        </p:spPr>
        <p:txBody>
          <a:bodyPr/>
          <a:lstStyle/>
          <a:p>
            <a:endParaRPr lang="en-IN"/>
          </a:p>
        </p:txBody>
      </p:sp>
      <p:sp>
        <p:nvSpPr>
          <p:cNvPr id="22" name="Text 13"/>
          <p:cNvSpPr/>
          <p:nvPr/>
        </p:nvSpPr>
        <p:spPr>
          <a:xfrm>
            <a:off x="7801673" y="3321447"/>
            <a:ext cx="161921" cy="202406"/>
          </a:xfrm>
          <a:prstGeom prst="rect">
            <a:avLst/>
          </a:prstGeom>
          <a:noFill/>
          <a:ln/>
        </p:spPr>
        <p:txBody>
          <a:bodyPr wrap="none" lIns="0" tIns="0" rIns="0" bIns="0" rtlCol="0" anchor="ctr"/>
          <a:lstStyle/>
          <a:p>
            <a:pPr marL="0" indent="0" algn="ctr">
              <a:lnSpc>
                <a:spcPct val="100000"/>
              </a:lnSpc>
              <a:buNone/>
            </a:pPr>
            <a:r>
              <a:rPr lang="en-US" sz="1250" b="1" dirty="0">
                <a:solidFill>
                  <a:srgbClr val="E0E4E6"/>
                </a:solidFill>
                <a:latin typeface="Spline Sans Bold" pitchFamily="34" charset="0"/>
                <a:ea typeface="Spline Sans Bold" pitchFamily="34" charset="-122"/>
                <a:cs typeface="Spline Sans Bold" pitchFamily="34" charset="-120"/>
              </a:rPr>
              <a:t>3</a:t>
            </a:r>
            <a:endParaRPr lang="en-US" sz="1250" dirty="0"/>
          </a:p>
        </p:txBody>
      </p:sp>
      <p:sp>
        <p:nvSpPr>
          <p:cNvPr id="23" name="Text 14"/>
          <p:cNvSpPr/>
          <p:nvPr/>
        </p:nvSpPr>
        <p:spPr>
          <a:xfrm>
            <a:off x="8089499" y="3327698"/>
            <a:ext cx="1349440" cy="168672"/>
          </a:xfrm>
          <a:prstGeom prst="rect">
            <a:avLst/>
          </a:prstGeom>
          <a:noFill/>
          <a:ln/>
        </p:spPr>
        <p:txBody>
          <a:bodyPr wrap="none" lIns="0" tIns="0" rIns="0" bIns="0" rtlCol="0" anchor="t"/>
          <a:lstStyle/>
          <a:p>
            <a:pPr marL="0" indent="0" algn="l">
              <a:lnSpc>
                <a:spcPct val="104000"/>
              </a:lnSpc>
              <a:buNone/>
            </a:pPr>
            <a:r>
              <a:rPr lang="en-US" sz="1050" b="1" dirty="0">
                <a:solidFill>
                  <a:srgbClr val="E0E4E6"/>
                </a:solidFill>
                <a:latin typeface="Spline Sans Bold" pitchFamily="34" charset="0"/>
                <a:ea typeface="Spline Sans Bold" pitchFamily="34" charset="-122"/>
                <a:cs typeface="Spline Sans Bold" pitchFamily="34" charset="-120"/>
              </a:rPr>
              <a:t>Senior Living</a:t>
            </a:r>
            <a:endParaRPr lang="en-US" sz="1050" dirty="0"/>
          </a:p>
        </p:txBody>
      </p:sp>
      <p:sp>
        <p:nvSpPr>
          <p:cNvPr id="24" name="Text 15"/>
          <p:cNvSpPr/>
          <p:nvPr/>
        </p:nvSpPr>
        <p:spPr>
          <a:xfrm>
            <a:off x="8089499" y="3538537"/>
            <a:ext cx="2781330" cy="306784"/>
          </a:xfrm>
          <a:prstGeom prst="rect">
            <a:avLst/>
          </a:prstGeom>
          <a:noFill/>
          <a:ln/>
        </p:spPr>
        <p:txBody>
          <a:bodyPr wrap="square" lIns="0" tIns="0" rIns="0" bIns="0" rtlCol="0" anchor="t">
            <a:normAutofit/>
          </a:bodyPr>
          <a:lstStyle/>
          <a:p>
            <a:pPr marL="0" indent="0" algn="l">
              <a:lnSpc>
                <a:spcPct val="105000"/>
              </a:lnSpc>
              <a:buNone/>
            </a:pPr>
            <a:r>
              <a:rPr lang="en-US" sz="950" dirty="0">
                <a:solidFill>
                  <a:srgbClr val="E0E4E6"/>
                </a:solidFill>
                <a:latin typeface="Barlow" pitchFamily="34" charset="0"/>
                <a:ea typeface="Barlow" pitchFamily="34" charset="-122"/>
                <a:cs typeface="Barlow" pitchFamily="34" charset="-120"/>
              </a:rPr>
              <a:t>Premium assisted living with hospitality-grade services.</a:t>
            </a:r>
            <a:endParaRPr lang="en-US" sz="950" dirty="0"/>
          </a:p>
        </p:txBody>
      </p:sp>
      <p:sp>
        <p:nvSpPr>
          <p:cNvPr id="25" name="Shape 16"/>
          <p:cNvSpPr/>
          <p:nvPr/>
        </p:nvSpPr>
        <p:spPr>
          <a:xfrm>
            <a:off x="1320767" y="5126335"/>
            <a:ext cx="273242" cy="273248"/>
          </a:xfrm>
          <a:prstGeom prst="roundRect">
            <a:avLst>
              <a:gd name="adj" fmla="val 66674"/>
            </a:avLst>
          </a:prstGeom>
          <a:solidFill>
            <a:srgbClr val="0A081B"/>
          </a:solidFill>
          <a:ln w="12700">
            <a:solidFill>
              <a:srgbClr val="091231"/>
            </a:solidFill>
            <a:prstDash val="solid"/>
          </a:ln>
        </p:spPr>
        <p:txBody>
          <a:bodyPr/>
          <a:lstStyle/>
          <a:p>
            <a:endParaRPr lang="en-IN"/>
          </a:p>
        </p:txBody>
      </p:sp>
      <p:sp>
        <p:nvSpPr>
          <p:cNvPr id="26" name="Text 17"/>
          <p:cNvSpPr/>
          <p:nvPr/>
        </p:nvSpPr>
        <p:spPr>
          <a:xfrm>
            <a:off x="1376427" y="5161756"/>
            <a:ext cx="161921" cy="202406"/>
          </a:xfrm>
          <a:prstGeom prst="rect">
            <a:avLst/>
          </a:prstGeom>
          <a:noFill/>
          <a:ln/>
        </p:spPr>
        <p:txBody>
          <a:bodyPr wrap="none" lIns="0" tIns="0" rIns="0" bIns="0" rtlCol="0" anchor="ctr"/>
          <a:lstStyle/>
          <a:p>
            <a:pPr marL="0" indent="0" algn="ctr">
              <a:lnSpc>
                <a:spcPct val="100000"/>
              </a:lnSpc>
              <a:buNone/>
            </a:pPr>
            <a:r>
              <a:rPr lang="en-US" sz="1250" b="1" dirty="0">
                <a:solidFill>
                  <a:srgbClr val="E0E4E6"/>
                </a:solidFill>
                <a:latin typeface="Spline Sans Bold" pitchFamily="34" charset="0"/>
                <a:ea typeface="Spline Sans Bold" pitchFamily="34" charset="-122"/>
                <a:cs typeface="Spline Sans Bold" pitchFamily="34" charset="-120"/>
              </a:rPr>
              <a:t>4</a:t>
            </a:r>
            <a:endParaRPr lang="en-US" sz="1250" dirty="0"/>
          </a:p>
        </p:txBody>
      </p:sp>
      <p:sp>
        <p:nvSpPr>
          <p:cNvPr id="27" name="Text 18"/>
          <p:cNvSpPr/>
          <p:nvPr/>
        </p:nvSpPr>
        <p:spPr>
          <a:xfrm>
            <a:off x="1664254" y="5168007"/>
            <a:ext cx="1459571" cy="168672"/>
          </a:xfrm>
          <a:prstGeom prst="rect">
            <a:avLst/>
          </a:prstGeom>
          <a:noFill/>
          <a:ln/>
        </p:spPr>
        <p:txBody>
          <a:bodyPr wrap="none" lIns="0" tIns="0" rIns="0" bIns="0" rtlCol="0" anchor="t"/>
          <a:lstStyle/>
          <a:p>
            <a:pPr marL="0" indent="0" algn="l">
              <a:lnSpc>
                <a:spcPct val="104000"/>
              </a:lnSpc>
              <a:buNone/>
            </a:pPr>
            <a:r>
              <a:rPr lang="en-US" sz="1050" b="1" dirty="0">
                <a:solidFill>
                  <a:srgbClr val="E0E4E6"/>
                </a:solidFill>
                <a:latin typeface="Spline Sans Bold" pitchFamily="34" charset="0"/>
                <a:ea typeface="Spline Sans Bold" pitchFamily="34" charset="-122"/>
                <a:cs typeface="Spline Sans Bold" pitchFamily="34" charset="-120"/>
              </a:rPr>
              <a:t>Wellness Communities</a:t>
            </a:r>
            <a:endParaRPr lang="en-US" sz="1050" dirty="0"/>
          </a:p>
        </p:txBody>
      </p:sp>
      <p:sp>
        <p:nvSpPr>
          <p:cNvPr id="28" name="Text 19"/>
          <p:cNvSpPr/>
          <p:nvPr/>
        </p:nvSpPr>
        <p:spPr>
          <a:xfrm>
            <a:off x="1664254" y="5378847"/>
            <a:ext cx="2781330" cy="306784"/>
          </a:xfrm>
          <a:prstGeom prst="rect">
            <a:avLst/>
          </a:prstGeom>
          <a:noFill/>
          <a:ln/>
        </p:spPr>
        <p:txBody>
          <a:bodyPr wrap="square" lIns="0" tIns="0" rIns="0" bIns="0" rtlCol="0" anchor="t">
            <a:normAutofit/>
          </a:bodyPr>
          <a:lstStyle/>
          <a:p>
            <a:pPr marL="0" indent="0" algn="l">
              <a:lnSpc>
                <a:spcPct val="105000"/>
              </a:lnSpc>
              <a:buNone/>
            </a:pPr>
            <a:r>
              <a:rPr lang="en-US" sz="950" dirty="0">
                <a:solidFill>
                  <a:srgbClr val="E0E4E6"/>
                </a:solidFill>
                <a:latin typeface="Barlow" pitchFamily="34" charset="0"/>
                <a:ea typeface="Barlow" pitchFamily="34" charset="-122"/>
                <a:cs typeface="Barlow" pitchFamily="34" charset="-120"/>
              </a:rPr>
              <a:t>Holistic lifestyle destinations anchored by wellness brands.</a:t>
            </a:r>
            <a:endParaRPr lang="en-US" sz="950" dirty="0"/>
          </a:p>
        </p:txBody>
      </p:sp>
      <p:sp>
        <p:nvSpPr>
          <p:cNvPr id="29" name="Shape 20"/>
          <p:cNvSpPr/>
          <p:nvPr/>
        </p:nvSpPr>
        <p:spPr>
          <a:xfrm>
            <a:off x="4533390" y="5126335"/>
            <a:ext cx="273242" cy="273248"/>
          </a:xfrm>
          <a:prstGeom prst="roundRect">
            <a:avLst>
              <a:gd name="adj" fmla="val 66674"/>
            </a:avLst>
          </a:prstGeom>
          <a:solidFill>
            <a:srgbClr val="0A081B"/>
          </a:solidFill>
          <a:ln w="12700">
            <a:solidFill>
              <a:srgbClr val="16FFBB"/>
            </a:solidFill>
            <a:prstDash val="solid"/>
          </a:ln>
        </p:spPr>
        <p:txBody>
          <a:bodyPr/>
          <a:lstStyle/>
          <a:p>
            <a:endParaRPr lang="en-IN"/>
          </a:p>
        </p:txBody>
      </p:sp>
      <p:sp>
        <p:nvSpPr>
          <p:cNvPr id="30" name="Text 21"/>
          <p:cNvSpPr/>
          <p:nvPr/>
        </p:nvSpPr>
        <p:spPr>
          <a:xfrm>
            <a:off x="4589050" y="5161756"/>
            <a:ext cx="161921" cy="202406"/>
          </a:xfrm>
          <a:prstGeom prst="rect">
            <a:avLst/>
          </a:prstGeom>
          <a:noFill/>
          <a:ln/>
        </p:spPr>
        <p:txBody>
          <a:bodyPr wrap="none" lIns="0" tIns="0" rIns="0" bIns="0" rtlCol="0" anchor="ctr"/>
          <a:lstStyle/>
          <a:p>
            <a:pPr marL="0" indent="0" algn="ctr">
              <a:lnSpc>
                <a:spcPct val="100000"/>
              </a:lnSpc>
              <a:buNone/>
            </a:pPr>
            <a:r>
              <a:rPr lang="en-US" sz="1250" b="1" dirty="0">
                <a:solidFill>
                  <a:srgbClr val="E0E4E6"/>
                </a:solidFill>
                <a:latin typeface="Spline Sans Bold" pitchFamily="34" charset="0"/>
                <a:ea typeface="Spline Sans Bold" pitchFamily="34" charset="-122"/>
                <a:cs typeface="Spline Sans Bold" pitchFamily="34" charset="-120"/>
              </a:rPr>
              <a:t>5</a:t>
            </a:r>
            <a:endParaRPr lang="en-US" sz="1250" dirty="0"/>
          </a:p>
        </p:txBody>
      </p:sp>
      <p:sp>
        <p:nvSpPr>
          <p:cNvPr id="31" name="Text 22"/>
          <p:cNvSpPr/>
          <p:nvPr/>
        </p:nvSpPr>
        <p:spPr>
          <a:xfrm>
            <a:off x="4876876" y="5168007"/>
            <a:ext cx="1349440" cy="168672"/>
          </a:xfrm>
          <a:prstGeom prst="rect">
            <a:avLst/>
          </a:prstGeom>
          <a:noFill/>
          <a:ln/>
        </p:spPr>
        <p:txBody>
          <a:bodyPr wrap="none" lIns="0" tIns="0" rIns="0" bIns="0" rtlCol="0" anchor="t"/>
          <a:lstStyle/>
          <a:p>
            <a:pPr marL="0" indent="0" algn="l">
              <a:lnSpc>
                <a:spcPct val="104000"/>
              </a:lnSpc>
              <a:buNone/>
            </a:pPr>
            <a:r>
              <a:rPr lang="en-US" sz="1050" b="1" dirty="0">
                <a:solidFill>
                  <a:srgbClr val="E0E4E6"/>
                </a:solidFill>
                <a:latin typeface="Spline Sans Bold" pitchFamily="34" charset="0"/>
                <a:ea typeface="Spline Sans Bold" pitchFamily="34" charset="-122"/>
                <a:cs typeface="Spline Sans Bold" pitchFamily="34" charset="-120"/>
              </a:rPr>
              <a:t>Serviced Residences</a:t>
            </a:r>
            <a:endParaRPr lang="en-US" sz="1050" dirty="0"/>
          </a:p>
        </p:txBody>
      </p:sp>
      <p:sp>
        <p:nvSpPr>
          <p:cNvPr id="32" name="Text 23"/>
          <p:cNvSpPr/>
          <p:nvPr/>
        </p:nvSpPr>
        <p:spPr>
          <a:xfrm>
            <a:off x="4876876" y="5378847"/>
            <a:ext cx="2781330" cy="306784"/>
          </a:xfrm>
          <a:prstGeom prst="rect">
            <a:avLst/>
          </a:prstGeom>
          <a:noFill/>
          <a:ln/>
        </p:spPr>
        <p:txBody>
          <a:bodyPr wrap="square" lIns="0" tIns="0" rIns="0" bIns="0" rtlCol="0" anchor="t">
            <a:normAutofit/>
          </a:bodyPr>
          <a:lstStyle/>
          <a:p>
            <a:pPr marL="0" indent="0" algn="l">
              <a:lnSpc>
                <a:spcPct val="105000"/>
              </a:lnSpc>
              <a:buNone/>
            </a:pPr>
            <a:r>
              <a:rPr lang="en-US" sz="950" dirty="0">
                <a:solidFill>
                  <a:srgbClr val="E0E4E6"/>
                </a:solidFill>
                <a:latin typeface="Barlow" pitchFamily="34" charset="0"/>
                <a:ea typeface="Barlow" pitchFamily="34" charset="-122"/>
                <a:cs typeface="Barlow" pitchFamily="34" charset="-120"/>
              </a:rPr>
              <a:t>Hotel-managed apartments for long-stay luxury living.</a:t>
            </a:r>
            <a:endParaRPr lang="en-US" sz="950" dirty="0"/>
          </a:p>
        </p:txBody>
      </p:sp>
      <p:sp>
        <p:nvSpPr>
          <p:cNvPr id="33" name="Shape 24"/>
          <p:cNvSpPr/>
          <p:nvPr/>
        </p:nvSpPr>
        <p:spPr>
          <a:xfrm>
            <a:off x="7746012" y="5126335"/>
            <a:ext cx="273242" cy="273248"/>
          </a:xfrm>
          <a:prstGeom prst="roundRect">
            <a:avLst>
              <a:gd name="adj" fmla="val 66674"/>
            </a:avLst>
          </a:prstGeom>
          <a:solidFill>
            <a:srgbClr val="0A081B"/>
          </a:solidFill>
          <a:ln w="12700">
            <a:solidFill>
              <a:srgbClr val="29DDDA"/>
            </a:solidFill>
            <a:prstDash val="solid"/>
          </a:ln>
        </p:spPr>
        <p:txBody>
          <a:bodyPr/>
          <a:lstStyle/>
          <a:p>
            <a:endParaRPr lang="en-IN"/>
          </a:p>
        </p:txBody>
      </p:sp>
      <p:sp>
        <p:nvSpPr>
          <p:cNvPr id="34" name="Text 25"/>
          <p:cNvSpPr/>
          <p:nvPr/>
        </p:nvSpPr>
        <p:spPr>
          <a:xfrm>
            <a:off x="7801673" y="5161756"/>
            <a:ext cx="161921" cy="202406"/>
          </a:xfrm>
          <a:prstGeom prst="rect">
            <a:avLst/>
          </a:prstGeom>
          <a:noFill/>
          <a:ln/>
        </p:spPr>
        <p:txBody>
          <a:bodyPr wrap="none" lIns="0" tIns="0" rIns="0" bIns="0" rtlCol="0" anchor="ctr"/>
          <a:lstStyle/>
          <a:p>
            <a:pPr marL="0" indent="0" algn="ctr">
              <a:lnSpc>
                <a:spcPct val="100000"/>
              </a:lnSpc>
              <a:buNone/>
            </a:pPr>
            <a:r>
              <a:rPr lang="en-US" sz="1250" b="1" dirty="0">
                <a:solidFill>
                  <a:srgbClr val="E0E4E6"/>
                </a:solidFill>
                <a:latin typeface="Spline Sans Bold" pitchFamily="34" charset="0"/>
                <a:ea typeface="Spline Sans Bold" pitchFamily="34" charset="-122"/>
                <a:cs typeface="Spline Sans Bold" pitchFamily="34" charset="-120"/>
              </a:rPr>
              <a:t>6</a:t>
            </a:r>
            <a:endParaRPr lang="en-US" sz="1250" dirty="0"/>
          </a:p>
        </p:txBody>
      </p:sp>
      <p:sp>
        <p:nvSpPr>
          <p:cNvPr id="35" name="Text 26"/>
          <p:cNvSpPr/>
          <p:nvPr/>
        </p:nvSpPr>
        <p:spPr>
          <a:xfrm>
            <a:off x="8089499" y="5168007"/>
            <a:ext cx="1349440" cy="168672"/>
          </a:xfrm>
          <a:prstGeom prst="rect">
            <a:avLst/>
          </a:prstGeom>
          <a:noFill/>
          <a:ln/>
        </p:spPr>
        <p:txBody>
          <a:bodyPr wrap="none" lIns="0" tIns="0" rIns="0" bIns="0" rtlCol="0" anchor="t"/>
          <a:lstStyle/>
          <a:p>
            <a:pPr marL="0" indent="0" algn="l">
              <a:lnSpc>
                <a:spcPct val="104000"/>
              </a:lnSpc>
              <a:buNone/>
            </a:pPr>
            <a:r>
              <a:rPr lang="en-US" sz="1050" b="1" dirty="0">
                <a:solidFill>
                  <a:srgbClr val="E0E4E6"/>
                </a:solidFill>
                <a:latin typeface="Spline Sans Bold" pitchFamily="34" charset="0"/>
                <a:ea typeface="Spline Sans Bold" pitchFamily="34" charset="-122"/>
                <a:cs typeface="Spline Sans Bold" pitchFamily="34" charset="-120"/>
              </a:rPr>
              <a:t>Hotels &amp; Mixed Use</a:t>
            </a:r>
            <a:endParaRPr lang="en-US" sz="1050" dirty="0"/>
          </a:p>
        </p:txBody>
      </p:sp>
      <p:sp>
        <p:nvSpPr>
          <p:cNvPr id="36" name="Text 27"/>
          <p:cNvSpPr/>
          <p:nvPr/>
        </p:nvSpPr>
        <p:spPr>
          <a:xfrm>
            <a:off x="8089499" y="5378847"/>
            <a:ext cx="2781330" cy="306784"/>
          </a:xfrm>
          <a:prstGeom prst="rect">
            <a:avLst/>
          </a:prstGeom>
          <a:noFill/>
          <a:ln/>
        </p:spPr>
        <p:txBody>
          <a:bodyPr wrap="square" lIns="0" tIns="0" rIns="0" bIns="0" rtlCol="0" anchor="t">
            <a:normAutofit/>
          </a:bodyPr>
          <a:lstStyle/>
          <a:p>
            <a:pPr marL="0" indent="0" algn="l">
              <a:lnSpc>
                <a:spcPct val="105000"/>
              </a:lnSpc>
              <a:buNone/>
            </a:pPr>
            <a:r>
              <a:rPr lang="en-US" sz="950" dirty="0">
                <a:solidFill>
                  <a:srgbClr val="E0E4E6"/>
                </a:solidFill>
                <a:latin typeface="Barlow" pitchFamily="34" charset="0"/>
                <a:ea typeface="Barlow" pitchFamily="34" charset="-122"/>
                <a:cs typeface="Barlow" pitchFamily="34" charset="-120"/>
              </a:rPr>
              <a:t>Integrated developments combining hospitality, retail, and residences.</a:t>
            </a:r>
            <a:endParaRPr lang="en-US" sz="950" dirty="0"/>
          </a:p>
        </p:txBody>
      </p:sp>
      <p:sp>
        <p:nvSpPr>
          <p:cNvPr id="37" name="Shape 28"/>
          <p:cNvSpPr/>
          <p:nvPr/>
        </p:nvSpPr>
        <p:spPr>
          <a:xfrm>
            <a:off x="1320767" y="5826224"/>
            <a:ext cx="273242" cy="273248"/>
          </a:xfrm>
          <a:prstGeom prst="roundRect">
            <a:avLst>
              <a:gd name="adj" fmla="val 66674"/>
            </a:avLst>
          </a:prstGeom>
          <a:solidFill>
            <a:srgbClr val="0A081B"/>
          </a:solidFill>
          <a:ln w="12700">
            <a:solidFill>
              <a:srgbClr val="37A7E7"/>
            </a:solidFill>
            <a:prstDash val="solid"/>
          </a:ln>
        </p:spPr>
        <p:txBody>
          <a:bodyPr/>
          <a:lstStyle/>
          <a:p>
            <a:endParaRPr lang="en-IN"/>
          </a:p>
        </p:txBody>
      </p:sp>
      <p:sp>
        <p:nvSpPr>
          <p:cNvPr id="38" name="Text 29"/>
          <p:cNvSpPr/>
          <p:nvPr/>
        </p:nvSpPr>
        <p:spPr>
          <a:xfrm>
            <a:off x="1376427" y="5861645"/>
            <a:ext cx="161921" cy="202406"/>
          </a:xfrm>
          <a:prstGeom prst="rect">
            <a:avLst/>
          </a:prstGeom>
          <a:noFill/>
          <a:ln/>
        </p:spPr>
        <p:txBody>
          <a:bodyPr wrap="none" lIns="0" tIns="0" rIns="0" bIns="0" rtlCol="0" anchor="ctr"/>
          <a:lstStyle/>
          <a:p>
            <a:pPr marL="0" indent="0" algn="ctr">
              <a:lnSpc>
                <a:spcPct val="100000"/>
              </a:lnSpc>
              <a:buNone/>
            </a:pPr>
            <a:r>
              <a:rPr lang="en-US" sz="1250" b="1" dirty="0">
                <a:solidFill>
                  <a:srgbClr val="E0E4E6"/>
                </a:solidFill>
                <a:latin typeface="Spline Sans Bold" pitchFamily="34" charset="0"/>
                <a:ea typeface="Spline Sans Bold" pitchFamily="34" charset="-122"/>
                <a:cs typeface="Spline Sans Bold" pitchFamily="34" charset="-120"/>
              </a:rPr>
              <a:t>7</a:t>
            </a:r>
            <a:endParaRPr lang="en-US" sz="1250" dirty="0"/>
          </a:p>
        </p:txBody>
      </p:sp>
      <p:sp>
        <p:nvSpPr>
          <p:cNvPr id="39" name="Text 30"/>
          <p:cNvSpPr/>
          <p:nvPr/>
        </p:nvSpPr>
        <p:spPr>
          <a:xfrm>
            <a:off x="1664254" y="5867896"/>
            <a:ext cx="1681815" cy="168672"/>
          </a:xfrm>
          <a:prstGeom prst="rect">
            <a:avLst/>
          </a:prstGeom>
          <a:noFill/>
          <a:ln/>
        </p:spPr>
        <p:txBody>
          <a:bodyPr wrap="none" lIns="0" tIns="0" rIns="0" bIns="0" rtlCol="0" anchor="t"/>
          <a:lstStyle/>
          <a:p>
            <a:pPr marL="0" indent="0" algn="l">
              <a:lnSpc>
                <a:spcPct val="104000"/>
              </a:lnSpc>
              <a:buNone/>
            </a:pPr>
            <a:r>
              <a:rPr lang="en-US" sz="1050" b="1" dirty="0">
                <a:solidFill>
                  <a:srgbClr val="E0E4E6"/>
                </a:solidFill>
                <a:latin typeface="Spline Sans Bold" pitchFamily="34" charset="0"/>
                <a:ea typeface="Spline Sans Bold" pitchFamily="34" charset="-122"/>
                <a:cs typeface="Spline Sans Bold" pitchFamily="34" charset="-120"/>
              </a:rPr>
              <a:t>Destination Developments</a:t>
            </a:r>
            <a:endParaRPr lang="en-US" sz="1050" dirty="0"/>
          </a:p>
        </p:txBody>
      </p:sp>
      <p:sp>
        <p:nvSpPr>
          <p:cNvPr id="40" name="Text 31"/>
          <p:cNvSpPr/>
          <p:nvPr/>
        </p:nvSpPr>
        <p:spPr>
          <a:xfrm>
            <a:off x="1664254" y="6078736"/>
            <a:ext cx="9206575" cy="153392"/>
          </a:xfrm>
          <a:prstGeom prst="rect">
            <a:avLst/>
          </a:prstGeom>
          <a:noFill/>
          <a:ln/>
        </p:spPr>
        <p:txBody>
          <a:bodyPr wrap="none" lIns="0" tIns="0" rIns="0" bIns="0" rtlCol="0" anchor="t"/>
          <a:lstStyle/>
          <a:p>
            <a:pPr marL="0" indent="0" algn="l">
              <a:lnSpc>
                <a:spcPct val="105000"/>
              </a:lnSpc>
              <a:buNone/>
            </a:pPr>
            <a:r>
              <a:rPr lang="en-US" sz="950" dirty="0">
                <a:solidFill>
                  <a:srgbClr val="E0E4E6"/>
                </a:solidFill>
                <a:latin typeface="Barlow" pitchFamily="34" charset="0"/>
                <a:ea typeface="Barlow" pitchFamily="34" charset="-122"/>
                <a:cs typeface="Barlow" pitchFamily="34" charset="-120"/>
              </a:rPr>
              <a:t>Landmark projects in high-visibility leisure and tourism corridors.</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34300" y="731837"/>
            <a:ext cx="960513" cy="368102"/>
          </a:xfrm>
          <a:prstGeom prst="roundRect">
            <a:avLst>
              <a:gd name="adj" fmla="val 64974"/>
            </a:avLst>
          </a:prstGeom>
          <a:solidFill>
            <a:srgbClr val="004D36"/>
          </a:solidFill>
          <a:ln/>
        </p:spPr>
        <p:txBody>
          <a:bodyPr/>
          <a:lstStyle/>
          <a:p>
            <a:endParaRPr lang="en-IN"/>
          </a:p>
        </p:txBody>
      </p:sp>
      <p:sp>
        <p:nvSpPr>
          <p:cNvPr id="3" name="Text 1"/>
          <p:cNvSpPr/>
          <p:nvPr/>
        </p:nvSpPr>
        <p:spPr>
          <a:xfrm>
            <a:off x="853855" y="791567"/>
            <a:ext cx="1330986" cy="248642"/>
          </a:xfrm>
          <a:prstGeom prst="rect">
            <a:avLst/>
          </a:prstGeom>
          <a:noFill/>
          <a:ln/>
        </p:spPr>
        <p:txBody>
          <a:bodyPr wrap="none" lIns="0" tIns="0" rIns="0" bIns="0" rtlCol="0" anchor="t"/>
          <a:lstStyle/>
          <a:p>
            <a:pPr marL="0" indent="0" algn="l">
              <a:lnSpc>
                <a:spcPct val="130000"/>
              </a:lnSpc>
              <a:buNone/>
            </a:pPr>
            <a:r>
              <a:rPr lang="en-US" sz="1250" dirty="0">
                <a:solidFill>
                  <a:srgbClr val="E0E4E6"/>
                </a:solidFill>
                <a:latin typeface="Barlow" pitchFamily="34" charset="0"/>
                <a:ea typeface="Barlow" pitchFamily="34" charset="-122"/>
                <a:cs typeface="Barlow" pitchFamily="34" charset="-120"/>
              </a:rPr>
              <a:t>THE TEAM</a:t>
            </a:r>
            <a:endParaRPr lang="en-US" sz="1250" dirty="0"/>
          </a:p>
        </p:txBody>
      </p:sp>
      <p:sp>
        <p:nvSpPr>
          <p:cNvPr id="4" name="Text 2"/>
          <p:cNvSpPr/>
          <p:nvPr/>
        </p:nvSpPr>
        <p:spPr>
          <a:xfrm>
            <a:off x="734300" y="1175643"/>
            <a:ext cx="5038599" cy="553641"/>
          </a:xfrm>
          <a:prstGeom prst="rect">
            <a:avLst/>
          </a:prstGeom>
          <a:noFill/>
          <a:ln/>
        </p:spPr>
        <p:txBody>
          <a:bodyPr wrap="none" lIns="0" tIns="0" rIns="0" bIns="0" rtlCol="0" anchor="t"/>
          <a:lstStyle/>
          <a:p>
            <a:pPr marL="0" indent="0" algn="l">
              <a:lnSpc>
                <a:spcPct val="104000"/>
              </a:lnSpc>
              <a:buNone/>
            </a:pPr>
            <a:r>
              <a:rPr lang="en-US" sz="3450" b="1" dirty="0">
                <a:solidFill>
                  <a:srgbClr val="F0FCFF"/>
                </a:solidFill>
                <a:latin typeface="Spline Sans Bold" pitchFamily="34" charset="0"/>
                <a:ea typeface="Spline Sans Bold" pitchFamily="34" charset="-122"/>
                <a:cs typeface="Spline Sans Bold" pitchFamily="34" charset="-120"/>
              </a:rPr>
              <a:t>Why Raakesh &amp; Team</a:t>
            </a:r>
            <a:endParaRPr lang="en-US" sz="3450" dirty="0"/>
          </a:p>
        </p:txBody>
      </p:sp>
      <p:sp>
        <p:nvSpPr>
          <p:cNvPr id="5" name="Text 3"/>
          <p:cNvSpPr/>
          <p:nvPr/>
        </p:nvSpPr>
        <p:spPr>
          <a:xfrm>
            <a:off x="734300" y="2013248"/>
            <a:ext cx="10723096" cy="621903"/>
          </a:xfrm>
          <a:prstGeom prst="rect">
            <a:avLst/>
          </a:prstGeom>
          <a:noFill/>
          <a:ln/>
        </p:spPr>
        <p:txBody>
          <a:bodyPr wrap="square" lIns="0" tIns="0" rIns="0" bIns="0" rtlCol="0" anchor="t">
            <a:normAutofit/>
          </a:bodyPr>
          <a:lstStyle/>
          <a:p>
            <a:pPr marL="0" indent="0" algn="l">
              <a:lnSpc>
                <a:spcPct val="130000"/>
              </a:lnSpc>
              <a:buNone/>
            </a:pPr>
            <a:r>
              <a:rPr lang="en-US" sz="1550" dirty="0">
                <a:solidFill>
                  <a:srgbClr val="E0E4E6"/>
                </a:solidFill>
                <a:latin typeface="Barlow" pitchFamily="34" charset="0"/>
                <a:ea typeface="Barlow" pitchFamily="34" charset="-122"/>
                <a:cs typeface="Barlow" pitchFamily="34" charset="-120"/>
              </a:rPr>
              <a:t>Deep domain expertise across real estate, finance, operations, and strategic execution — with the relationships and credibility to connect international brands with Indian developers and investors.</a:t>
            </a:r>
            <a:endParaRPr lang="en-US" sz="1550" dirty="0"/>
          </a:p>
        </p:txBody>
      </p:sp>
      <p:pic>
        <p:nvPicPr>
          <p:cNvPr id="6"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4300" y="2848074"/>
            <a:ext cx="3448162" cy="3277989"/>
          </a:xfrm>
          <a:prstGeom prst="rect">
            <a:avLst/>
          </a:prstGeom>
        </p:spPr>
      </p:pic>
      <p:pic>
        <p:nvPicPr>
          <p:cNvPr id="7" name="Image 1" descr="preencoded.png"/>
          <p:cNvPicPr>
            <a:picLocks noChangeAspect="1"/>
          </p:cNvPicPr>
          <p:nvPr/>
        </p:nvPicPr>
        <p:blipFill>
          <a:blip r:embed="rId5"/>
          <a:stretch>
            <a:fillRect/>
          </a:stretch>
        </p:blipFill>
        <p:spPr>
          <a:xfrm>
            <a:off x="2338825" y="3027363"/>
            <a:ext cx="239111" cy="239117"/>
          </a:xfrm>
          <a:prstGeom prst="rect">
            <a:avLst/>
          </a:prstGeom>
        </p:spPr>
      </p:pic>
      <p:sp>
        <p:nvSpPr>
          <p:cNvPr id="8" name="Text 4"/>
          <p:cNvSpPr/>
          <p:nvPr/>
        </p:nvSpPr>
        <p:spPr>
          <a:xfrm>
            <a:off x="1161822" y="3645297"/>
            <a:ext cx="2593017" cy="276820"/>
          </a:xfrm>
          <a:prstGeom prst="rect">
            <a:avLst/>
          </a:prstGeom>
          <a:noFill/>
          <a:ln/>
        </p:spPr>
        <p:txBody>
          <a:bodyPr wrap="none" lIns="0" tIns="0" rIns="0" bIns="0" rtlCol="0" anchor="t"/>
          <a:lstStyle/>
          <a:p>
            <a:pPr marL="0" indent="0" algn="ctr">
              <a:lnSpc>
                <a:spcPct val="104000"/>
              </a:lnSpc>
              <a:buNone/>
            </a:pPr>
            <a:r>
              <a:rPr lang="en-US" sz="1700" b="1" dirty="0">
                <a:solidFill>
                  <a:srgbClr val="E0E4E6"/>
                </a:solidFill>
                <a:latin typeface="Spline Sans Bold" pitchFamily="34" charset="0"/>
                <a:ea typeface="Spline Sans Bold" pitchFamily="34" charset="-122"/>
                <a:cs typeface="Spline Sans Bold" pitchFamily="34" charset="-120"/>
              </a:rPr>
              <a:t>Cross-Sector Experience</a:t>
            </a:r>
            <a:endParaRPr lang="en-US" sz="1700" dirty="0"/>
          </a:p>
        </p:txBody>
      </p:sp>
      <p:sp>
        <p:nvSpPr>
          <p:cNvPr id="9" name="Text 5"/>
          <p:cNvSpPr/>
          <p:nvPr/>
        </p:nvSpPr>
        <p:spPr>
          <a:xfrm>
            <a:off x="958925" y="4035723"/>
            <a:ext cx="2998911" cy="1865709"/>
          </a:xfrm>
          <a:prstGeom prst="rect">
            <a:avLst/>
          </a:prstGeom>
          <a:noFill/>
          <a:ln/>
        </p:spPr>
        <p:txBody>
          <a:bodyPr wrap="square" lIns="0" tIns="0" rIns="0" bIns="0" rtlCol="0" anchor="t">
            <a:normAutofit/>
          </a:bodyPr>
          <a:lstStyle/>
          <a:p>
            <a:pPr marL="0" indent="0" algn="ctr">
              <a:lnSpc>
                <a:spcPct val="130000"/>
              </a:lnSpc>
              <a:buNone/>
            </a:pPr>
            <a:r>
              <a:rPr lang="en-US" sz="1550" dirty="0">
                <a:solidFill>
                  <a:srgbClr val="E0E4E6"/>
                </a:solidFill>
                <a:latin typeface="Barlow" pitchFamily="34" charset="0"/>
                <a:ea typeface="Barlow" pitchFamily="34" charset="-122"/>
                <a:cs typeface="Barlow" pitchFamily="34" charset="-120"/>
              </a:rPr>
              <a:t>Professionally well qualified. 28 years proven track record across real estate development, financial structuring, and operational leadership in 8 different industries in complex Indian markets.</a:t>
            </a:r>
            <a:endParaRPr lang="en-US" sz="1550" dirty="0"/>
          </a:p>
        </p:txBody>
      </p:sp>
      <p:pic>
        <p:nvPicPr>
          <p:cNvPr id="10"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71766" y="2848074"/>
            <a:ext cx="3448162" cy="3277989"/>
          </a:xfrm>
          <a:prstGeom prst="rect">
            <a:avLst/>
          </a:prstGeom>
        </p:spPr>
      </p:pic>
      <p:pic>
        <p:nvPicPr>
          <p:cNvPr id="11" name="Image 3" descr="preencoded.png"/>
          <p:cNvPicPr>
            <a:picLocks noChangeAspect="1"/>
          </p:cNvPicPr>
          <p:nvPr/>
        </p:nvPicPr>
        <p:blipFill>
          <a:blip r:embed="rId5"/>
          <a:stretch>
            <a:fillRect/>
          </a:stretch>
        </p:blipFill>
        <p:spPr>
          <a:xfrm>
            <a:off x="5976292" y="3027363"/>
            <a:ext cx="239111" cy="239117"/>
          </a:xfrm>
          <a:prstGeom prst="rect">
            <a:avLst/>
          </a:prstGeom>
        </p:spPr>
      </p:pic>
      <p:sp>
        <p:nvSpPr>
          <p:cNvPr id="12" name="Text 6"/>
          <p:cNvSpPr/>
          <p:nvPr/>
        </p:nvSpPr>
        <p:spPr>
          <a:xfrm>
            <a:off x="4988594" y="3645297"/>
            <a:ext cx="2214507" cy="276820"/>
          </a:xfrm>
          <a:prstGeom prst="rect">
            <a:avLst/>
          </a:prstGeom>
          <a:noFill/>
          <a:ln/>
        </p:spPr>
        <p:txBody>
          <a:bodyPr wrap="none" lIns="0" tIns="0" rIns="0" bIns="0" rtlCol="0" anchor="t"/>
          <a:lstStyle/>
          <a:p>
            <a:pPr marL="0" indent="0" algn="ctr">
              <a:lnSpc>
                <a:spcPct val="104000"/>
              </a:lnSpc>
              <a:buNone/>
            </a:pPr>
            <a:r>
              <a:rPr lang="en-US" sz="1700" b="1" dirty="0">
                <a:solidFill>
                  <a:srgbClr val="E0E4E6"/>
                </a:solidFill>
                <a:latin typeface="Spline Sans Bold" pitchFamily="34" charset="0"/>
                <a:ea typeface="Spline Sans Bold" pitchFamily="34" charset="-122"/>
                <a:cs typeface="Spline Sans Bold" pitchFamily="34" charset="-120"/>
              </a:rPr>
              <a:t>Global–India Bridge</a:t>
            </a:r>
            <a:endParaRPr lang="en-US" sz="1700" dirty="0"/>
          </a:p>
        </p:txBody>
      </p:sp>
      <p:sp>
        <p:nvSpPr>
          <p:cNvPr id="13" name="Text 7"/>
          <p:cNvSpPr/>
          <p:nvPr/>
        </p:nvSpPr>
        <p:spPr>
          <a:xfrm>
            <a:off x="4596392" y="4035723"/>
            <a:ext cx="2998911" cy="1554758"/>
          </a:xfrm>
          <a:prstGeom prst="rect">
            <a:avLst/>
          </a:prstGeom>
          <a:noFill/>
          <a:ln/>
        </p:spPr>
        <p:txBody>
          <a:bodyPr wrap="square" lIns="0" tIns="0" rIns="0" bIns="0" rtlCol="0" anchor="t">
            <a:normAutofit/>
          </a:bodyPr>
          <a:lstStyle/>
          <a:p>
            <a:pPr marL="0" indent="0" algn="ctr">
              <a:lnSpc>
                <a:spcPct val="130000"/>
              </a:lnSpc>
              <a:buNone/>
            </a:pPr>
            <a:r>
              <a:rPr lang="en-US" sz="1550" dirty="0">
                <a:solidFill>
                  <a:srgbClr val="E0E4E6"/>
                </a:solidFill>
                <a:latin typeface="Barlow" pitchFamily="34" charset="0"/>
                <a:ea typeface="Barlow" pitchFamily="34" charset="-122"/>
                <a:cs typeface="Barlow" pitchFamily="34" charset="-120"/>
              </a:rPr>
              <a:t>Unique ability to translate international brand standards into locally executable strategies, bridging cultural and regulatory gaps.</a:t>
            </a:r>
            <a:endParaRPr lang="en-US" sz="1550" dirty="0"/>
          </a:p>
        </p:txBody>
      </p:sp>
      <p:pic>
        <p:nvPicPr>
          <p:cNvPr id="14"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9233" y="2848074"/>
            <a:ext cx="3448162" cy="3277989"/>
          </a:xfrm>
          <a:prstGeom prst="rect">
            <a:avLst/>
          </a:prstGeom>
        </p:spPr>
      </p:pic>
      <p:pic>
        <p:nvPicPr>
          <p:cNvPr id="15" name="Image 5" descr="preencoded.png"/>
          <p:cNvPicPr>
            <a:picLocks noChangeAspect="1"/>
          </p:cNvPicPr>
          <p:nvPr/>
        </p:nvPicPr>
        <p:blipFill>
          <a:blip r:embed="rId10"/>
          <a:stretch>
            <a:fillRect/>
          </a:stretch>
        </p:blipFill>
        <p:spPr>
          <a:xfrm>
            <a:off x="9613759" y="3027363"/>
            <a:ext cx="239111" cy="239117"/>
          </a:xfrm>
          <a:prstGeom prst="rect">
            <a:avLst/>
          </a:prstGeom>
        </p:spPr>
      </p:pic>
      <p:sp>
        <p:nvSpPr>
          <p:cNvPr id="16" name="Text 8"/>
          <p:cNvSpPr/>
          <p:nvPr/>
        </p:nvSpPr>
        <p:spPr>
          <a:xfrm>
            <a:off x="8614155" y="3645297"/>
            <a:ext cx="2238319" cy="276820"/>
          </a:xfrm>
          <a:prstGeom prst="rect">
            <a:avLst/>
          </a:prstGeom>
          <a:noFill/>
          <a:ln/>
        </p:spPr>
        <p:txBody>
          <a:bodyPr wrap="none" lIns="0" tIns="0" rIns="0" bIns="0" rtlCol="0" anchor="t"/>
          <a:lstStyle/>
          <a:p>
            <a:pPr marL="0" indent="0" algn="ctr">
              <a:lnSpc>
                <a:spcPct val="104000"/>
              </a:lnSpc>
              <a:buNone/>
            </a:pPr>
            <a:r>
              <a:rPr lang="en-US" sz="1700" b="1" dirty="0">
                <a:solidFill>
                  <a:srgbClr val="E0E4E6"/>
                </a:solidFill>
                <a:latin typeface="Spline Sans Bold" pitchFamily="34" charset="0"/>
                <a:ea typeface="Spline Sans Bold" pitchFamily="34" charset="-122"/>
                <a:cs typeface="Spline Sans Bold" pitchFamily="34" charset="-120"/>
              </a:rPr>
              <a:t>End-to-End Execution</a:t>
            </a:r>
            <a:endParaRPr lang="en-US" sz="1700" dirty="0"/>
          </a:p>
        </p:txBody>
      </p:sp>
      <p:sp>
        <p:nvSpPr>
          <p:cNvPr id="17" name="Text 9"/>
          <p:cNvSpPr/>
          <p:nvPr/>
        </p:nvSpPr>
        <p:spPr>
          <a:xfrm>
            <a:off x="8233859" y="4035723"/>
            <a:ext cx="2998911" cy="1243806"/>
          </a:xfrm>
          <a:prstGeom prst="rect">
            <a:avLst/>
          </a:prstGeom>
          <a:noFill/>
          <a:ln/>
        </p:spPr>
        <p:txBody>
          <a:bodyPr wrap="square" lIns="0" tIns="0" rIns="0" bIns="0" rtlCol="0" anchor="t">
            <a:normAutofit/>
          </a:bodyPr>
          <a:lstStyle/>
          <a:p>
            <a:pPr marL="0" indent="0" algn="ctr">
              <a:lnSpc>
                <a:spcPct val="130000"/>
              </a:lnSpc>
              <a:buNone/>
            </a:pPr>
            <a:r>
              <a:rPr lang="en-US" sz="1550" dirty="0">
                <a:solidFill>
                  <a:srgbClr val="E0E4E6"/>
                </a:solidFill>
                <a:latin typeface="Barlow" pitchFamily="34" charset="0"/>
                <a:ea typeface="Barlow" pitchFamily="34" charset="-122"/>
                <a:cs typeface="Barlow" pitchFamily="34" charset="-120"/>
              </a:rPr>
              <a:t>From first conversation to license signing and beyond — we stay engaged through delivery and governance.</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34300" y="1760438"/>
            <a:ext cx="2260940" cy="394395"/>
          </a:xfrm>
          <a:prstGeom prst="roundRect">
            <a:avLst>
              <a:gd name="adj" fmla="val 63834"/>
            </a:avLst>
          </a:prstGeom>
          <a:solidFill>
            <a:srgbClr val="004D36"/>
          </a:solidFill>
          <a:ln/>
        </p:spPr>
        <p:txBody>
          <a:bodyPr/>
          <a:lstStyle/>
          <a:p>
            <a:endParaRPr lang="en-IN"/>
          </a:p>
        </p:txBody>
      </p:sp>
      <p:sp>
        <p:nvSpPr>
          <p:cNvPr id="3" name="Text 1"/>
          <p:cNvSpPr/>
          <p:nvPr/>
        </p:nvSpPr>
        <p:spPr>
          <a:xfrm>
            <a:off x="860106" y="1823343"/>
            <a:ext cx="2618913" cy="268585"/>
          </a:xfrm>
          <a:prstGeom prst="rect">
            <a:avLst/>
          </a:prstGeom>
          <a:noFill/>
          <a:ln/>
        </p:spPr>
        <p:txBody>
          <a:bodyPr wrap="none" lIns="0" tIns="0" rIns="0" bIns="0" rtlCol="0" anchor="t"/>
          <a:lstStyle/>
          <a:p>
            <a:pPr marL="0" indent="0" algn="l">
              <a:lnSpc>
                <a:spcPct val="133000"/>
              </a:lnSpc>
              <a:buNone/>
            </a:pPr>
            <a:r>
              <a:rPr lang="en-US" sz="1300" dirty="0">
                <a:solidFill>
                  <a:srgbClr val="E0E4E6"/>
                </a:solidFill>
                <a:latin typeface="Barlow" pitchFamily="34" charset="0"/>
                <a:ea typeface="Barlow" pitchFamily="34" charset="-122"/>
                <a:cs typeface="Barlow" pitchFamily="34" charset="-120"/>
              </a:rPr>
              <a:t>COMMERCIAL FRAMEWORK</a:t>
            </a:r>
            <a:endParaRPr lang="en-US" sz="1300" dirty="0"/>
          </a:p>
        </p:txBody>
      </p:sp>
      <p:sp>
        <p:nvSpPr>
          <p:cNvPr id="4" name="Text 2"/>
          <p:cNvSpPr/>
          <p:nvPr/>
        </p:nvSpPr>
        <p:spPr>
          <a:xfrm>
            <a:off x="734300" y="2238673"/>
            <a:ext cx="5271757" cy="582712"/>
          </a:xfrm>
          <a:prstGeom prst="rect">
            <a:avLst/>
          </a:prstGeom>
          <a:noFill/>
          <a:ln/>
        </p:spPr>
        <p:txBody>
          <a:bodyPr wrap="none" lIns="0" tIns="0" rIns="0" bIns="0" rtlCol="0" anchor="t"/>
          <a:lstStyle/>
          <a:p>
            <a:pPr marL="0" indent="0" algn="l">
              <a:lnSpc>
                <a:spcPct val="104000"/>
              </a:lnSpc>
              <a:buNone/>
            </a:pPr>
            <a:r>
              <a:rPr lang="en-US" sz="3650" b="1" dirty="0">
                <a:solidFill>
                  <a:srgbClr val="F0FCFF"/>
                </a:solidFill>
                <a:latin typeface="Spline Sans Bold" pitchFamily="34" charset="0"/>
                <a:ea typeface="Spline Sans Bold" pitchFamily="34" charset="-122"/>
                <a:cs typeface="Spline Sans Bold" pitchFamily="34" charset="-120"/>
              </a:rPr>
              <a:t>Business Model</a:t>
            </a:r>
            <a:endParaRPr lang="en-US" sz="3650" dirty="0"/>
          </a:p>
        </p:txBody>
      </p:sp>
      <p:sp>
        <p:nvSpPr>
          <p:cNvPr id="5" name="Text 3"/>
          <p:cNvSpPr/>
          <p:nvPr/>
        </p:nvSpPr>
        <p:spPr>
          <a:xfrm>
            <a:off x="734300" y="3136007"/>
            <a:ext cx="10723096" cy="671513"/>
          </a:xfrm>
          <a:prstGeom prst="rect">
            <a:avLst/>
          </a:prstGeom>
          <a:noFill/>
          <a:ln/>
        </p:spPr>
        <p:txBody>
          <a:bodyPr wrap="square" lIns="0" tIns="0" rIns="0" bIns="0" rtlCol="0" anchor="t">
            <a:normAutofit/>
          </a:bodyPr>
          <a:lstStyle/>
          <a:p>
            <a:pPr marL="0" indent="0" algn="l">
              <a:lnSpc>
                <a:spcPct val="133000"/>
              </a:lnSpc>
              <a:buNone/>
            </a:pPr>
            <a:r>
              <a:rPr lang="en-US" sz="1650" dirty="0">
                <a:solidFill>
                  <a:srgbClr val="E0E4E6"/>
                </a:solidFill>
                <a:latin typeface="Barlow" pitchFamily="34" charset="0"/>
                <a:ea typeface="Barlow" pitchFamily="34" charset="-122"/>
                <a:cs typeface="Barlow" pitchFamily="34" charset="-120"/>
              </a:rPr>
              <a:t>Our fee architecture aligns incentives across the full project lifecycle — from market entry through ongoing brand governance — ensuring shared success between brands, developers, and our team.</a:t>
            </a:r>
            <a:endParaRPr lang="en-US" sz="1650" dirty="0"/>
          </a:p>
        </p:txBody>
      </p:sp>
      <p:sp>
        <p:nvSpPr>
          <p:cNvPr id="6" name="Shape 4"/>
          <p:cNvSpPr/>
          <p:nvPr/>
        </p:nvSpPr>
        <p:spPr>
          <a:xfrm>
            <a:off x="734300" y="4043462"/>
            <a:ext cx="10723096" cy="818158"/>
          </a:xfrm>
          <a:prstGeom prst="roundRect">
            <a:avLst>
              <a:gd name="adj" fmla="val 38464"/>
            </a:avLst>
          </a:prstGeom>
          <a:solidFill>
            <a:srgbClr val="022349"/>
          </a:solidFill>
          <a:ln/>
        </p:spPr>
        <p:txBody>
          <a:bodyPr/>
          <a:lstStyle/>
          <a:p>
            <a:endParaRPr lang="en-IN"/>
          </a:p>
        </p:txBody>
      </p:sp>
      <p:pic>
        <p:nvPicPr>
          <p:cNvPr id="7" name="Image 0" descr="preencoded.png"/>
          <p:cNvPicPr>
            <a:picLocks noChangeAspect="1"/>
          </p:cNvPicPr>
          <p:nvPr/>
        </p:nvPicPr>
        <p:blipFill>
          <a:blip r:embed="rId3"/>
          <a:stretch>
            <a:fillRect/>
          </a:stretch>
        </p:blipFill>
        <p:spPr>
          <a:xfrm>
            <a:off x="944043" y="4344293"/>
            <a:ext cx="262229" cy="209748"/>
          </a:xfrm>
          <a:prstGeom prst="rect">
            <a:avLst/>
          </a:prstGeom>
        </p:spPr>
      </p:pic>
      <p:sp>
        <p:nvSpPr>
          <p:cNvPr id="8" name="Text 5"/>
          <p:cNvSpPr/>
          <p:nvPr/>
        </p:nvSpPr>
        <p:spPr>
          <a:xfrm>
            <a:off x="1416015" y="4284663"/>
            <a:ext cx="10441222" cy="335756"/>
          </a:xfrm>
          <a:prstGeom prst="rect">
            <a:avLst/>
          </a:prstGeom>
          <a:noFill/>
          <a:ln/>
        </p:spPr>
        <p:txBody>
          <a:bodyPr wrap="none" lIns="0" tIns="0" rIns="0" bIns="0" rtlCol="0" anchor="t"/>
          <a:lstStyle/>
          <a:p>
            <a:pPr marL="0" indent="0" algn="l">
              <a:lnSpc>
                <a:spcPct val="133000"/>
              </a:lnSpc>
              <a:buNone/>
            </a:pPr>
            <a:r>
              <a:rPr lang="en-US" sz="1650" dirty="0">
                <a:solidFill>
                  <a:srgbClr val="FFFFFF"/>
                </a:solidFill>
                <a:latin typeface="Barlow" pitchFamily="34" charset="0"/>
                <a:ea typeface="Barlow" pitchFamily="34" charset="-122"/>
                <a:cs typeface="Barlow" pitchFamily="34" charset="-120"/>
              </a:rPr>
              <a:t>Our fee structures are negotiable and tailored to the scale, complexity, and duration of each engagement.</a:t>
            </a:r>
            <a:endParaRPr lang="en-US" sz="1650" dirty="0"/>
          </a:p>
        </p:txBody>
      </p:sp>
    </p:spTree>
    <p:extLst>
      <p:ext uri="{BB962C8B-B14F-4D97-AF65-F5344CB8AC3E}">
        <p14:creationId xmlns:p14="http://schemas.microsoft.com/office/powerpoint/2010/main" val="749126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34300" y="991890"/>
            <a:ext cx="1703742" cy="343495"/>
          </a:xfrm>
          <a:prstGeom prst="roundRect">
            <a:avLst>
              <a:gd name="adj" fmla="val 62299"/>
            </a:avLst>
          </a:prstGeom>
          <a:noFill/>
          <a:ln w="12700">
            <a:solidFill>
              <a:srgbClr val="16FFBB"/>
            </a:solidFill>
            <a:prstDash val="solid"/>
          </a:ln>
        </p:spPr>
        <p:txBody>
          <a:bodyPr/>
          <a:lstStyle/>
          <a:p>
            <a:endParaRPr lang="en-IN"/>
          </a:p>
        </p:txBody>
      </p:sp>
      <p:sp>
        <p:nvSpPr>
          <p:cNvPr id="3" name="Text 1"/>
          <p:cNvSpPr/>
          <p:nvPr/>
        </p:nvSpPr>
        <p:spPr>
          <a:xfrm>
            <a:off x="853954" y="1058069"/>
            <a:ext cx="2074017" cy="211138"/>
          </a:xfrm>
          <a:prstGeom prst="rect">
            <a:avLst/>
          </a:prstGeom>
          <a:noFill/>
          <a:ln/>
        </p:spPr>
        <p:txBody>
          <a:bodyPr wrap="none" lIns="0" tIns="0" rIns="0" bIns="0" rtlCol="0" anchor="t"/>
          <a:lstStyle/>
          <a:p>
            <a:pPr marL="0" indent="0" algn="l">
              <a:lnSpc>
                <a:spcPct val="123000"/>
              </a:lnSpc>
              <a:buNone/>
            </a:pPr>
            <a:r>
              <a:rPr lang="en-US" sz="1100" dirty="0">
                <a:solidFill>
                  <a:srgbClr val="16FFBB"/>
                </a:solidFill>
                <a:latin typeface="Barlow" pitchFamily="34" charset="0"/>
                <a:ea typeface="Barlow" pitchFamily="34" charset="-122"/>
                <a:cs typeface="Barlow" pitchFamily="34" charset="-120"/>
              </a:rPr>
              <a:t>BRAND PARTNERSHIPS</a:t>
            </a:r>
            <a:endParaRPr lang="en-US" sz="1100" dirty="0"/>
          </a:p>
        </p:txBody>
      </p:sp>
      <p:sp>
        <p:nvSpPr>
          <p:cNvPr id="4" name="Text 2"/>
          <p:cNvSpPr/>
          <p:nvPr/>
        </p:nvSpPr>
        <p:spPr>
          <a:xfrm>
            <a:off x="734300" y="1396008"/>
            <a:ext cx="5128588" cy="495300"/>
          </a:xfrm>
          <a:prstGeom prst="rect">
            <a:avLst/>
          </a:prstGeom>
          <a:noFill/>
          <a:ln/>
        </p:spPr>
        <p:txBody>
          <a:bodyPr wrap="none" lIns="0" tIns="0" rIns="0" bIns="0" rtlCol="0" anchor="t"/>
          <a:lstStyle/>
          <a:p>
            <a:pPr marL="0" indent="0" algn="l">
              <a:lnSpc>
                <a:spcPct val="104000"/>
              </a:lnSpc>
              <a:buNone/>
            </a:pPr>
            <a:r>
              <a:rPr lang="en-US" sz="3100" b="1" dirty="0">
                <a:solidFill>
                  <a:srgbClr val="F0FCFF"/>
                </a:solidFill>
                <a:latin typeface="Spline Sans Bold" pitchFamily="34" charset="0"/>
                <a:ea typeface="Spline Sans Bold" pitchFamily="34" charset="-122"/>
                <a:cs typeface="Spline Sans Bold" pitchFamily="34" charset="-120"/>
              </a:rPr>
              <a:t>Target Brand Categories</a:t>
            </a:r>
            <a:endParaRPr lang="en-US" sz="3100" dirty="0"/>
          </a:p>
        </p:txBody>
      </p:sp>
      <p:sp>
        <p:nvSpPr>
          <p:cNvPr id="5" name="Text 3"/>
          <p:cNvSpPr/>
          <p:nvPr/>
        </p:nvSpPr>
        <p:spPr>
          <a:xfrm>
            <a:off x="734300" y="2118618"/>
            <a:ext cx="11332681"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We engage brands whose equity, design language, and aspirational value translate into premium real estate demand.</a:t>
            </a:r>
            <a:endParaRPr lang="en-US" sz="1400" dirty="0"/>
          </a:p>
        </p:txBody>
      </p:sp>
      <p:sp>
        <p:nvSpPr>
          <p:cNvPr id="6" name="Shape 4"/>
          <p:cNvSpPr/>
          <p:nvPr/>
        </p:nvSpPr>
        <p:spPr>
          <a:xfrm>
            <a:off x="734300" y="2552898"/>
            <a:ext cx="5285747" cy="1003399"/>
          </a:xfrm>
          <a:prstGeom prst="roundRect">
            <a:avLst>
              <a:gd name="adj" fmla="val 26659"/>
            </a:avLst>
          </a:prstGeom>
          <a:solidFill>
            <a:srgbClr val="0A081B"/>
          </a:solidFill>
          <a:ln w="19050">
            <a:solidFill>
              <a:srgbClr val="16FFBB"/>
            </a:solidFill>
            <a:prstDash val="solid"/>
          </a:ln>
        </p:spPr>
        <p:txBody>
          <a:bodyPr/>
          <a:lstStyle/>
          <a:p>
            <a:endParaRPr lang="en-IN"/>
          </a:p>
        </p:txBody>
      </p:sp>
      <p:sp>
        <p:nvSpPr>
          <p:cNvPr id="7" name="Text 5"/>
          <p:cNvSpPr/>
          <p:nvPr/>
        </p:nvSpPr>
        <p:spPr>
          <a:xfrm>
            <a:off x="931641" y="2750245"/>
            <a:ext cx="1981349" cy="254000"/>
          </a:xfrm>
          <a:prstGeom prst="rect">
            <a:avLst/>
          </a:prstGeom>
          <a:noFill/>
          <a:ln/>
        </p:spPr>
        <p:txBody>
          <a:bodyPr wrap="none" lIns="0" tIns="0" rIns="0" bIns="0" rtlCol="0" anchor="t"/>
          <a:lstStyle/>
          <a:p>
            <a:pPr marL="0" indent="0" algn="l">
              <a:lnSpc>
                <a:spcPct val="104000"/>
              </a:lnSpc>
              <a:buNone/>
            </a:pPr>
            <a:r>
              <a:rPr lang="en-US" sz="1550" b="1" dirty="0">
                <a:solidFill>
                  <a:srgbClr val="000000"/>
                </a:solidFill>
                <a:latin typeface="Spline Sans Bold" pitchFamily="34" charset="0"/>
                <a:ea typeface="Spline Sans Bold" pitchFamily="34" charset="-122"/>
                <a:cs typeface="Spline Sans Bold" pitchFamily="34" charset="-120"/>
              </a:rPr>
              <a:t>🏨</a:t>
            </a:r>
            <a:r>
              <a:rPr lang="en-US" sz="1550" b="1" dirty="0">
                <a:solidFill>
                  <a:srgbClr val="E0E4E6"/>
                </a:solidFill>
                <a:latin typeface="Spline Sans Bold" pitchFamily="34" charset="0"/>
                <a:ea typeface="Spline Sans Bold" pitchFamily="34" charset="-122"/>
                <a:cs typeface="Spline Sans Bold" pitchFamily="34" charset="-120"/>
              </a:rPr>
              <a:t> Luxury Hotels</a:t>
            </a:r>
            <a:endParaRPr lang="en-US" sz="1550" dirty="0"/>
          </a:p>
        </p:txBody>
      </p:sp>
      <p:sp>
        <p:nvSpPr>
          <p:cNvPr id="8" name="Text 6"/>
          <p:cNvSpPr/>
          <p:nvPr/>
        </p:nvSpPr>
        <p:spPr>
          <a:xfrm>
            <a:off x="931641" y="3095129"/>
            <a:ext cx="4891064"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Five-star and ultra-luxury hospitality operators.</a:t>
            </a:r>
            <a:endParaRPr lang="en-US" sz="1400" dirty="0"/>
          </a:p>
        </p:txBody>
      </p:sp>
      <p:sp>
        <p:nvSpPr>
          <p:cNvPr id="9" name="Shape 7"/>
          <p:cNvSpPr/>
          <p:nvPr/>
        </p:nvSpPr>
        <p:spPr>
          <a:xfrm>
            <a:off x="6171550" y="2552898"/>
            <a:ext cx="5285846" cy="1003399"/>
          </a:xfrm>
          <a:prstGeom prst="roundRect">
            <a:avLst>
              <a:gd name="adj" fmla="val 26659"/>
            </a:avLst>
          </a:prstGeom>
          <a:solidFill>
            <a:srgbClr val="0A081B"/>
          </a:solidFill>
          <a:ln w="19050">
            <a:solidFill>
              <a:srgbClr val="29DDDA"/>
            </a:solidFill>
            <a:prstDash val="solid"/>
          </a:ln>
        </p:spPr>
        <p:txBody>
          <a:bodyPr/>
          <a:lstStyle/>
          <a:p>
            <a:endParaRPr lang="en-IN"/>
          </a:p>
        </p:txBody>
      </p:sp>
      <p:sp>
        <p:nvSpPr>
          <p:cNvPr id="10" name="Text 8"/>
          <p:cNvSpPr/>
          <p:nvPr/>
        </p:nvSpPr>
        <p:spPr>
          <a:xfrm>
            <a:off x="6368891" y="2750245"/>
            <a:ext cx="1981349" cy="254000"/>
          </a:xfrm>
          <a:prstGeom prst="rect">
            <a:avLst/>
          </a:prstGeom>
          <a:noFill/>
          <a:ln/>
        </p:spPr>
        <p:txBody>
          <a:bodyPr wrap="none" lIns="0" tIns="0" rIns="0" bIns="0" rtlCol="0" anchor="t"/>
          <a:lstStyle/>
          <a:p>
            <a:pPr marL="0" indent="0" algn="l">
              <a:lnSpc>
                <a:spcPct val="104000"/>
              </a:lnSpc>
              <a:buNone/>
            </a:pPr>
            <a:r>
              <a:rPr lang="en-US" sz="1550" b="1" dirty="0">
                <a:solidFill>
                  <a:srgbClr val="000000"/>
                </a:solidFill>
                <a:latin typeface="Spline Sans Bold" pitchFamily="34" charset="0"/>
                <a:ea typeface="Spline Sans Bold" pitchFamily="34" charset="-122"/>
                <a:cs typeface="Spline Sans Bold" pitchFamily="34" charset="-120"/>
              </a:rPr>
              <a:t>👗</a:t>
            </a:r>
            <a:r>
              <a:rPr lang="en-US" sz="1550" b="1" dirty="0">
                <a:solidFill>
                  <a:srgbClr val="E0E4E6"/>
                </a:solidFill>
                <a:latin typeface="Spline Sans Bold" pitchFamily="34" charset="0"/>
                <a:ea typeface="Spline Sans Bold" pitchFamily="34" charset="-122"/>
                <a:cs typeface="Spline Sans Bold" pitchFamily="34" charset="-120"/>
              </a:rPr>
              <a:t> Fashion Brands</a:t>
            </a:r>
            <a:endParaRPr lang="en-US" sz="1550" dirty="0"/>
          </a:p>
        </p:txBody>
      </p:sp>
      <p:sp>
        <p:nvSpPr>
          <p:cNvPr id="11" name="Text 9"/>
          <p:cNvSpPr/>
          <p:nvPr/>
        </p:nvSpPr>
        <p:spPr>
          <a:xfrm>
            <a:off x="6368891" y="3095129"/>
            <a:ext cx="4891164"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Haute couture and luxury lifestyle houses.</a:t>
            </a:r>
            <a:endParaRPr lang="en-US" sz="1400" dirty="0"/>
          </a:p>
        </p:txBody>
      </p:sp>
      <p:sp>
        <p:nvSpPr>
          <p:cNvPr id="12" name="Shape 10"/>
          <p:cNvSpPr/>
          <p:nvPr/>
        </p:nvSpPr>
        <p:spPr>
          <a:xfrm>
            <a:off x="734300" y="3707805"/>
            <a:ext cx="5285747" cy="1003399"/>
          </a:xfrm>
          <a:prstGeom prst="roundRect">
            <a:avLst>
              <a:gd name="adj" fmla="val 26659"/>
            </a:avLst>
          </a:prstGeom>
          <a:solidFill>
            <a:srgbClr val="0A081B"/>
          </a:solidFill>
          <a:ln w="19050">
            <a:solidFill>
              <a:srgbClr val="37A7E7"/>
            </a:solidFill>
            <a:prstDash val="solid"/>
          </a:ln>
        </p:spPr>
        <p:txBody>
          <a:bodyPr/>
          <a:lstStyle/>
          <a:p>
            <a:endParaRPr lang="en-IN"/>
          </a:p>
        </p:txBody>
      </p:sp>
      <p:sp>
        <p:nvSpPr>
          <p:cNvPr id="13" name="Text 11"/>
          <p:cNvSpPr/>
          <p:nvPr/>
        </p:nvSpPr>
        <p:spPr>
          <a:xfrm>
            <a:off x="931641" y="3905151"/>
            <a:ext cx="2064095" cy="254000"/>
          </a:xfrm>
          <a:prstGeom prst="rect">
            <a:avLst/>
          </a:prstGeom>
          <a:noFill/>
          <a:ln/>
        </p:spPr>
        <p:txBody>
          <a:bodyPr wrap="none" lIns="0" tIns="0" rIns="0" bIns="0" rtlCol="0" anchor="t"/>
          <a:lstStyle/>
          <a:p>
            <a:pPr marL="0" indent="0" algn="l">
              <a:lnSpc>
                <a:spcPct val="104000"/>
              </a:lnSpc>
              <a:buNone/>
            </a:pPr>
            <a:r>
              <a:rPr lang="en-US" sz="1550" b="1" dirty="0">
                <a:solidFill>
                  <a:srgbClr val="000000"/>
                </a:solidFill>
                <a:latin typeface="Spline Sans Bold" pitchFamily="34" charset="0"/>
                <a:ea typeface="Spline Sans Bold" pitchFamily="34" charset="-122"/>
                <a:cs typeface="Spline Sans Bold" pitchFamily="34" charset="-120"/>
              </a:rPr>
              <a:t>🏎️</a:t>
            </a:r>
            <a:r>
              <a:rPr lang="en-US" sz="1550" b="1" dirty="0">
                <a:solidFill>
                  <a:srgbClr val="E0E4E6"/>
                </a:solidFill>
                <a:latin typeface="Spline Sans Bold" pitchFamily="34" charset="0"/>
                <a:ea typeface="Spline Sans Bold" pitchFamily="34" charset="-122"/>
                <a:cs typeface="Spline Sans Bold" pitchFamily="34" charset="-120"/>
              </a:rPr>
              <a:t> Automotive Brands</a:t>
            </a:r>
            <a:endParaRPr lang="en-US" sz="1550" dirty="0"/>
          </a:p>
        </p:txBody>
      </p:sp>
      <p:sp>
        <p:nvSpPr>
          <p:cNvPr id="14" name="Text 12"/>
          <p:cNvSpPr/>
          <p:nvPr/>
        </p:nvSpPr>
        <p:spPr>
          <a:xfrm>
            <a:off x="931641" y="4250035"/>
            <a:ext cx="4891064"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Prestige automotive marques with lifestyle extensions.</a:t>
            </a:r>
            <a:endParaRPr lang="en-US" sz="1400" dirty="0"/>
          </a:p>
        </p:txBody>
      </p:sp>
      <p:sp>
        <p:nvSpPr>
          <p:cNvPr id="15" name="Shape 13"/>
          <p:cNvSpPr/>
          <p:nvPr/>
        </p:nvSpPr>
        <p:spPr>
          <a:xfrm>
            <a:off x="6171550" y="3707805"/>
            <a:ext cx="5285846" cy="1003399"/>
          </a:xfrm>
          <a:prstGeom prst="roundRect">
            <a:avLst>
              <a:gd name="adj" fmla="val 26659"/>
            </a:avLst>
          </a:prstGeom>
          <a:solidFill>
            <a:srgbClr val="0A081B"/>
          </a:solidFill>
          <a:ln w="19050">
            <a:solidFill>
              <a:srgbClr val="091231"/>
            </a:solidFill>
            <a:prstDash val="solid"/>
          </a:ln>
        </p:spPr>
        <p:txBody>
          <a:bodyPr/>
          <a:lstStyle/>
          <a:p>
            <a:endParaRPr lang="en-IN"/>
          </a:p>
        </p:txBody>
      </p:sp>
      <p:sp>
        <p:nvSpPr>
          <p:cNvPr id="16" name="Text 14"/>
          <p:cNvSpPr/>
          <p:nvPr/>
        </p:nvSpPr>
        <p:spPr>
          <a:xfrm>
            <a:off x="6368891" y="3905151"/>
            <a:ext cx="1981349" cy="254000"/>
          </a:xfrm>
          <a:prstGeom prst="rect">
            <a:avLst/>
          </a:prstGeom>
          <a:noFill/>
          <a:ln/>
        </p:spPr>
        <p:txBody>
          <a:bodyPr wrap="none" lIns="0" tIns="0" rIns="0" bIns="0" rtlCol="0" anchor="t"/>
          <a:lstStyle/>
          <a:p>
            <a:pPr marL="0" indent="0" algn="l">
              <a:lnSpc>
                <a:spcPct val="104000"/>
              </a:lnSpc>
              <a:buNone/>
            </a:pPr>
            <a:r>
              <a:rPr lang="en-US" sz="1550" b="1" dirty="0">
                <a:solidFill>
                  <a:srgbClr val="000000"/>
                </a:solidFill>
                <a:latin typeface="Spline Sans Bold" pitchFamily="34" charset="0"/>
                <a:ea typeface="Spline Sans Bold" pitchFamily="34" charset="-122"/>
                <a:cs typeface="Spline Sans Bold" pitchFamily="34" charset="-120"/>
              </a:rPr>
              <a:t>🛋️</a:t>
            </a:r>
            <a:r>
              <a:rPr lang="en-US" sz="1550" b="1" dirty="0">
                <a:solidFill>
                  <a:srgbClr val="E0E4E6"/>
                </a:solidFill>
                <a:latin typeface="Spline Sans Bold" pitchFamily="34" charset="0"/>
                <a:ea typeface="Spline Sans Bold" pitchFamily="34" charset="-122"/>
                <a:cs typeface="Spline Sans Bold" pitchFamily="34" charset="-120"/>
              </a:rPr>
              <a:t> Interior &amp; Design</a:t>
            </a:r>
            <a:endParaRPr lang="en-US" sz="1550" dirty="0"/>
          </a:p>
        </p:txBody>
      </p:sp>
      <p:sp>
        <p:nvSpPr>
          <p:cNvPr id="17" name="Text 15"/>
          <p:cNvSpPr/>
          <p:nvPr/>
        </p:nvSpPr>
        <p:spPr>
          <a:xfrm>
            <a:off x="6368891" y="4250035"/>
            <a:ext cx="4891164"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World-class design studios and furniture brands.</a:t>
            </a:r>
            <a:endParaRPr lang="en-US" sz="1400" dirty="0"/>
          </a:p>
        </p:txBody>
      </p:sp>
      <p:sp>
        <p:nvSpPr>
          <p:cNvPr id="18" name="Shape 16"/>
          <p:cNvSpPr/>
          <p:nvPr/>
        </p:nvSpPr>
        <p:spPr>
          <a:xfrm>
            <a:off x="734300" y="4862711"/>
            <a:ext cx="5285747" cy="1003399"/>
          </a:xfrm>
          <a:prstGeom prst="roundRect">
            <a:avLst>
              <a:gd name="adj" fmla="val 26659"/>
            </a:avLst>
          </a:prstGeom>
          <a:solidFill>
            <a:srgbClr val="0A081B"/>
          </a:solidFill>
          <a:ln w="19050">
            <a:solidFill>
              <a:srgbClr val="16FFBB"/>
            </a:solidFill>
            <a:prstDash val="solid"/>
          </a:ln>
        </p:spPr>
        <p:txBody>
          <a:bodyPr/>
          <a:lstStyle/>
          <a:p>
            <a:endParaRPr lang="en-IN"/>
          </a:p>
        </p:txBody>
      </p:sp>
      <p:sp>
        <p:nvSpPr>
          <p:cNvPr id="19" name="Text 17"/>
          <p:cNvSpPr/>
          <p:nvPr/>
        </p:nvSpPr>
        <p:spPr>
          <a:xfrm>
            <a:off x="931641" y="5060057"/>
            <a:ext cx="1981349" cy="254000"/>
          </a:xfrm>
          <a:prstGeom prst="rect">
            <a:avLst/>
          </a:prstGeom>
          <a:noFill/>
          <a:ln/>
        </p:spPr>
        <p:txBody>
          <a:bodyPr wrap="none" lIns="0" tIns="0" rIns="0" bIns="0" rtlCol="0" anchor="t"/>
          <a:lstStyle/>
          <a:p>
            <a:pPr marL="0" indent="0" algn="l">
              <a:lnSpc>
                <a:spcPct val="104000"/>
              </a:lnSpc>
              <a:buNone/>
            </a:pPr>
            <a:r>
              <a:rPr lang="en-US" sz="1550" b="1" dirty="0">
                <a:solidFill>
                  <a:srgbClr val="000000"/>
                </a:solidFill>
                <a:latin typeface="Spline Sans Bold" pitchFamily="34" charset="0"/>
                <a:ea typeface="Spline Sans Bold" pitchFamily="34" charset="-122"/>
                <a:cs typeface="Spline Sans Bold" pitchFamily="34" charset="-120"/>
              </a:rPr>
              <a:t>🧘</a:t>
            </a:r>
            <a:r>
              <a:rPr lang="en-US" sz="1550" b="1" dirty="0">
                <a:solidFill>
                  <a:srgbClr val="E0E4E6"/>
                </a:solidFill>
                <a:latin typeface="Spline Sans Bold" pitchFamily="34" charset="0"/>
                <a:ea typeface="Spline Sans Bold" pitchFamily="34" charset="-122"/>
                <a:cs typeface="Spline Sans Bold" pitchFamily="34" charset="-120"/>
              </a:rPr>
              <a:t> Wellness Brands</a:t>
            </a:r>
            <a:endParaRPr lang="en-US" sz="1550" dirty="0"/>
          </a:p>
        </p:txBody>
      </p:sp>
      <p:sp>
        <p:nvSpPr>
          <p:cNvPr id="20" name="Text 18"/>
          <p:cNvSpPr/>
          <p:nvPr/>
        </p:nvSpPr>
        <p:spPr>
          <a:xfrm>
            <a:off x="931641" y="5404941"/>
            <a:ext cx="4891064"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Global wellness, spa, and fitness operators.</a:t>
            </a:r>
            <a:endParaRPr lang="en-US" sz="1400" dirty="0"/>
          </a:p>
        </p:txBody>
      </p:sp>
      <p:sp>
        <p:nvSpPr>
          <p:cNvPr id="21" name="Shape 19"/>
          <p:cNvSpPr/>
          <p:nvPr/>
        </p:nvSpPr>
        <p:spPr>
          <a:xfrm>
            <a:off x="6171550" y="4862711"/>
            <a:ext cx="5285846" cy="1003399"/>
          </a:xfrm>
          <a:prstGeom prst="roundRect">
            <a:avLst>
              <a:gd name="adj" fmla="val 26659"/>
            </a:avLst>
          </a:prstGeom>
          <a:solidFill>
            <a:srgbClr val="0A081B"/>
          </a:solidFill>
          <a:ln w="19050">
            <a:solidFill>
              <a:srgbClr val="29DDDA"/>
            </a:solidFill>
            <a:prstDash val="solid"/>
          </a:ln>
        </p:spPr>
        <p:txBody>
          <a:bodyPr/>
          <a:lstStyle/>
          <a:p>
            <a:endParaRPr lang="en-IN"/>
          </a:p>
        </p:txBody>
      </p:sp>
      <p:sp>
        <p:nvSpPr>
          <p:cNvPr id="22" name="Text 20"/>
          <p:cNvSpPr/>
          <p:nvPr/>
        </p:nvSpPr>
        <p:spPr>
          <a:xfrm>
            <a:off x="6368891" y="5060057"/>
            <a:ext cx="2473958" cy="254000"/>
          </a:xfrm>
          <a:prstGeom prst="rect">
            <a:avLst/>
          </a:prstGeom>
          <a:noFill/>
          <a:ln/>
        </p:spPr>
        <p:txBody>
          <a:bodyPr wrap="none" lIns="0" tIns="0" rIns="0" bIns="0" rtlCol="0" anchor="t"/>
          <a:lstStyle/>
          <a:p>
            <a:pPr marL="0" indent="0" algn="l">
              <a:lnSpc>
                <a:spcPct val="104000"/>
              </a:lnSpc>
              <a:buNone/>
            </a:pPr>
            <a:r>
              <a:rPr lang="en-US" sz="1550" b="1" dirty="0">
                <a:solidFill>
                  <a:srgbClr val="000000"/>
                </a:solidFill>
                <a:latin typeface="Spline Sans Bold" pitchFamily="34" charset="0"/>
                <a:ea typeface="Spline Sans Bold" pitchFamily="34" charset="-122"/>
                <a:cs typeface="Spline Sans Bold" pitchFamily="34" charset="-120"/>
              </a:rPr>
              <a:t>⚽</a:t>
            </a:r>
            <a:r>
              <a:rPr lang="en-US" sz="1550" b="1" dirty="0">
                <a:solidFill>
                  <a:srgbClr val="E0E4E6"/>
                </a:solidFill>
                <a:latin typeface="Spline Sans Bold" pitchFamily="34" charset="0"/>
                <a:ea typeface="Spline Sans Bold" pitchFamily="34" charset="-122"/>
                <a:cs typeface="Spline Sans Bold" pitchFamily="34" charset="-120"/>
              </a:rPr>
              <a:t> Sports &amp; Entertainment</a:t>
            </a:r>
            <a:endParaRPr lang="en-US" sz="1550" dirty="0"/>
          </a:p>
        </p:txBody>
      </p:sp>
      <p:sp>
        <p:nvSpPr>
          <p:cNvPr id="23" name="Text 21"/>
          <p:cNvSpPr/>
          <p:nvPr/>
        </p:nvSpPr>
        <p:spPr>
          <a:xfrm>
            <a:off x="6368891" y="5404941"/>
            <a:ext cx="4891164" cy="263823"/>
          </a:xfrm>
          <a:prstGeom prst="rect">
            <a:avLst/>
          </a:prstGeom>
          <a:noFill/>
          <a:ln/>
        </p:spPr>
        <p:txBody>
          <a:bodyPr wrap="none" lIns="0" tIns="0" rIns="0" bIns="0" rtlCol="0" anchor="t"/>
          <a:lstStyle/>
          <a:p>
            <a:pPr marL="0" indent="0" algn="l">
              <a:lnSpc>
                <a:spcPct val="123000"/>
              </a:lnSpc>
              <a:buNone/>
            </a:pPr>
            <a:r>
              <a:rPr lang="en-US" sz="1400" dirty="0">
                <a:solidFill>
                  <a:srgbClr val="E0E4E6"/>
                </a:solidFill>
                <a:latin typeface="Barlow" pitchFamily="34" charset="0"/>
                <a:ea typeface="Barlow" pitchFamily="34" charset="-122"/>
                <a:cs typeface="Barlow" pitchFamily="34" charset="-120"/>
              </a:rPr>
              <a:t>Iconic sports franchises and entertainment brands.</a:t>
            </a:r>
            <a:endParaRPr lang="en-US" sz="1400" dirty="0"/>
          </a:p>
        </p:txBody>
      </p:sp>
    </p:spTree>
    <p:extLst>
      <p:ext uri="{BB962C8B-B14F-4D97-AF65-F5344CB8AC3E}">
        <p14:creationId xmlns:p14="http://schemas.microsoft.com/office/powerpoint/2010/main" val="1984646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34300" y="601563"/>
            <a:ext cx="1914874" cy="406202"/>
          </a:xfrm>
          <a:prstGeom prst="roundRect">
            <a:avLst>
              <a:gd name="adj" fmla="val 58880"/>
            </a:avLst>
          </a:prstGeom>
          <a:noFill/>
          <a:ln w="19050">
            <a:solidFill>
              <a:srgbClr val="16FFBB"/>
            </a:solidFill>
            <a:prstDash val="solid"/>
          </a:ln>
        </p:spPr>
        <p:txBody>
          <a:bodyPr/>
          <a:lstStyle/>
          <a:p>
            <a:endParaRPr lang="en-IN"/>
          </a:p>
        </p:txBody>
      </p:sp>
      <p:sp>
        <p:nvSpPr>
          <p:cNvPr id="3" name="Text 1"/>
          <p:cNvSpPr/>
          <p:nvPr/>
        </p:nvSpPr>
        <p:spPr>
          <a:xfrm>
            <a:off x="872905" y="680343"/>
            <a:ext cx="2247248" cy="248642"/>
          </a:xfrm>
          <a:prstGeom prst="rect">
            <a:avLst/>
          </a:prstGeom>
          <a:noFill/>
          <a:ln/>
        </p:spPr>
        <p:txBody>
          <a:bodyPr wrap="none" lIns="0" tIns="0" rIns="0" bIns="0" rtlCol="0" anchor="t"/>
          <a:lstStyle/>
          <a:p>
            <a:pPr marL="0" indent="0" algn="l">
              <a:lnSpc>
                <a:spcPct val="130000"/>
              </a:lnSpc>
              <a:buNone/>
            </a:pPr>
            <a:r>
              <a:rPr lang="en-US" sz="1250" dirty="0">
                <a:solidFill>
                  <a:srgbClr val="16FFBB"/>
                </a:solidFill>
                <a:latin typeface="Barlow" pitchFamily="34" charset="0"/>
                <a:ea typeface="Barlow" pitchFamily="34" charset="-122"/>
                <a:cs typeface="Barlow" pitchFamily="34" charset="-120"/>
              </a:rPr>
              <a:t>BRAND PARTNERSHIPS</a:t>
            </a:r>
            <a:endParaRPr lang="en-US" sz="1250" dirty="0"/>
          </a:p>
        </p:txBody>
      </p:sp>
      <p:sp>
        <p:nvSpPr>
          <p:cNvPr id="4" name="Text 2"/>
          <p:cNvSpPr/>
          <p:nvPr/>
        </p:nvSpPr>
        <p:spPr>
          <a:xfrm>
            <a:off x="734300" y="1083469"/>
            <a:ext cx="5661578" cy="553641"/>
          </a:xfrm>
          <a:prstGeom prst="rect">
            <a:avLst/>
          </a:prstGeom>
          <a:noFill/>
          <a:ln/>
        </p:spPr>
        <p:txBody>
          <a:bodyPr wrap="none" lIns="0" tIns="0" rIns="0" bIns="0" rtlCol="0" anchor="t"/>
          <a:lstStyle/>
          <a:p>
            <a:pPr marL="0" indent="0" algn="l">
              <a:lnSpc>
                <a:spcPct val="104000"/>
              </a:lnSpc>
              <a:buNone/>
            </a:pPr>
            <a:r>
              <a:rPr lang="en-US" sz="3450" b="1" dirty="0">
                <a:solidFill>
                  <a:srgbClr val="F0FCFF"/>
                </a:solidFill>
                <a:latin typeface="Spline Sans Bold" pitchFamily="34" charset="0"/>
                <a:ea typeface="Spline Sans Bold" pitchFamily="34" charset="-122"/>
                <a:cs typeface="Spline Sans Bold" pitchFamily="34" charset="-120"/>
              </a:rPr>
              <a:t>Target Brand Categories</a:t>
            </a:r>
            <a:endParaRPr lang="en-US" sz="3450" dirty="0"/>
          </a:p>
        </p:txBody>
      </p:sp>
      <p:sp>
        <p:nvSpPr>
          <p:cNvPr id="5" name="Text 3"/>
          <p:cNvSpPr/>
          <p:nvPr/>
        </p:nvSpPr>
        <p:spPr>
          <a:xfrm>
            <a:off x="734300" y="1921073"/>
            <a:ext cx="11332681" cy="310952"/>
          </a:xfrm>
          <a:prstGeom prst="rect">
            <a:avLst/>
          </a:prstGeom>
          <a:noFill/>
          <a:ln/>
        </p:spPr>
        <p:txBody>
          <a:bodyPr wrap="none" lIns="0" tIns="0" rIns="0" bIns="0" rtlCol="0" anchor="t"/>
          <a:lstStyle/>
          <a:p>
            <a:pPr marL="0" indent="0" algn="l">
              <a:lnSpc>
                <a:spcPct val="130000"/>
              </a:lnSpc>
              <a:buNone/>
            </a:pPr>
            <a:r>
              <a:rPr lang="en-US" sz="1550" dirty="0">
                <a:solidFill>
                  <a:srgbClr val="E0E4E6"/>
                </a:solidFill>
                <a:latin typeface="Barlow" pitchFamily="34" charset="0"/>
                <a:ea typeface="Barlow" pitchFamily="34" charset="-122"/>
                <a:cs typeface="Barlow" pitchFamily="34" charset="-120"/>
              </a:rPr>
              <a:t>We engage brands whose equity, design language, and aspirational value translate into premium real estate demand.</a:t>
            </a:r>
            <a:endParaRPr lang="en-US" sz="1550" dirty="0"/>
          </a:p>
        </p:txBody>
      </p:sp>
      <p:sp>
        <p:nvSpPr>
          <p:cNvPr id="6" name="Shape 4"/>
          <p:cNvSpPr/>
          <p:nvPr/>
        </p:nvSpPr>
        <p:spPr>
          <a:xfrm>
            <a:off x="734300" y="2444948"/>
            <a:ext cx="5266896" cy="1144290"/>
          </a:xfrm>
          <a:prstGeom prst="roundRect">
            <a:avLst>
              <a:gd name="adj" fmla="val 26127"/>
            </a:avLst>
          </a:prstGeom>
          <a:solidFill>
            <a:srgbClr val="0A081B"/>
          </a:solidFill>
          <a:ln w="19050">
            <a:solidFill>
              <a:srgbClr val="16FFBB"/>
            </a:solidFill>
            <a:prstDash val="solid"/>
          </a:ln>
        </p:spPr>
        <p:txBody>
          <a:bodyPr/>
          <a:lstStyle/>
          <a:p>
            <a:endParaRPr lang="en-IN"/>
          </a:p>
        </p:txBody>
      </p:sp>
      <p:sp>
        <p:nvSpPr>
          <p:cNvPr id="7" name="Text 5"/>
          <p:cNvSpPr/>
          <p:nvPr/>
        </p:nvSpPr>
        <p:spPr>
          <a:xfrm>
            <a:off x="952575" y="2663230"/>
            <a:ext cx="2214507" cy="283170"/>
          </a:xfrm>
          <a:prstGeom prst="rect">
            <a:avLst/>
          </a:prstGeom>
          <a:noFill/>
          <a:ln/>
        </p:spPr>
        <p:txBody>
          <a:bodyPr wrap="none" lIns="0" tIns="0" rIns="0" bIns="0" rtlCol="0" anchor="t"/>
          <a:lstStyle/>
          <a:p>
            <a:pPr marL="0" indent="0" algn="l">
              <a:lnSpc>
                <a:spcPct val="104000"/>
              </a:lnSpc>
              <a:buNone/>
            </a:pPr>
            <a:r>
              <a:rPr lang="en-US" sz="1700" b="1" dirty="0">
                <a:solidFill>
                  <a:srgbClr val="000000"/>
                </a:solidFill>
                <a:latin typeface="Spline Sans Bold" pitchFamily="34" charset="0"/>
                <a:ea typeface="Spline Sans Bold" pitchFamily="34" charset="-122"/>
                <a:cs typeface="Spline Sans Bold" pitchFamily="34" charset="-120"/>
              </a:rPr>
              <a:t>🏨</a:t>
            </a:r>
            <a:r>
              <a:rPr lang="en-US" sz="1700" b="1" dirty="0">
                <a:solidFill>
                  <a:srgbClr val="E0E4E6"/>
                </a:solidFill>
                <a:latin typeface="Spline Sans Bold" pitchFamily="34" charset="0"/>
                <a:ea typeface="Spline Sans Bold" pitchFamily="34" charset="-122"/>
                <a:cs typeface="Spline Sans Bold" pitchFamily="34" charset="-120"/>
              </a:rPr>
              <a:t> Luxury Hotels</a:t>
            </a:r>
            <a:endParaRPr lang="en-US" sz="1700" dirty="0"/>
          </a:p>
        </p:txBody>
      </p:sp>
      <p:sp>
        <p:nvSpPr>
          <p:cNvPr id="8" name="Text 6"/>
          <p:cNvSpPr/>
          <p:nvPr/>
        </p:nvSpPr>
        <p:spPr>
          <a:xfrm>
            <a:off x="952575" y="3060005"/>
            <a:ext cx="4830344" cy="310952"/>
          </a:xfrm>
          <a:prstGeom prst="rect">
            <a:avLst/>
          </a:prstGeom>
          <a:noFill/>
          <a:ln/>
        </p:spPr>
        <p:txBody>
          <a:bodyPr wrap="none" lIns="0" tIns="0" rIns="0" bIns="0" rtlCol="0" anchor="t"/>
          <a:lstStyle/>
          <a:p>
            <a:pPr marL="0" indent="0" algn="l">
              <a:lnSpc>
                <a:spcPct val="130000"/>
              </a:lnSpc>
              <a:buNone/>
            </a:pPr>
            <a:r>
              <a:rPr lang="en-US" sz="1550" dirty="0">
                <a:solidFill>
                  <a:srgbClr val="E0E4E6"/>
                </a:solidFill>
                <a:latin typeface="Barlow" pitchFamily="34" charset="0"/>
                <a:ea typeface="Barlow" pitchFamily="34" charset="-122"/>
                <a:cs typeface="Barlow" pitchFamily="34" charset="-120"/>
              </a:rPr>
              <a:t>Five-star and ultra-luxury hospitality operators.</a:t>
            </a:r>
            <a:endParaRPr lang="en-US" sz="1550" dirty="0"/>
          </a:p>
        </p:txBody>
      </p:sp>
      <p:sp>
        <p:nvSpPr>
          <p:cNvPr id="9" name="Shape 7"/>
          <p:cNvSpPr/>
          <p:nvPr/>
        </p:nvSpPr>
        <p:spPr>
          <a:xfrm>
            <a:off x="6190500" y="2444948"/>
            <a:ext cx="5266896" cy="1144290"/>
          </a:xfrm>
          <a:prstGeom prst="roundRect">
            <a:avLst>
              <a:gd name="adj" fmla="val 26127"/>
            </a:avLst>
          </a:prstGeom>
          <a:solidFill>
            <a:srgbClr val="0A081B"/>
          </a:solidFill>
          <a:ln w="19050">
            <a:solidFill>
              <a:srgbClr val="29DDDA"/>
            </a:solidFill>
            <a:prstDash val="solid"/>
          </a:ln>
        </p:spPr>
        <p:txBody>
          <a:bodyPr/>
          <a:lstStyle/>
          <a:p>
            <a:endParaRPr lang="en-IN"/>
          </a:p>
        </p:txBody>
      </p:sp>
      <p:sp>
        <p:nvSpPr>
          <p:cNvPr id="10" name="Text 8"/>
          <p:cNvSpPr/>
          <p:nvPr/>
        </p:nvSpPr>
        <p:spPr>
          <a:xfrm>
            <a:off x="6408776" y="2663230"/>
            <a:ext cx="2214507" cy="283170"/>
          </a:xfrm>
          <a:prstGeom prst="rect">
            <a:avLst/>
          </a:prstGeom>
          <a:noFill/>
          <a:ln/>
        </p:spPr>
        <p:txBody>
          <a:bodyPr wrap="none" lIns="0" tIns="0" rIns="0" bIns="0" rtlCol="0" anchor="t"/>
          <a:lstStyle/>
          <a:p>
            <a:pPr marL="0" indent="0" algn="l">
              <a:lnSpc>
                <a:spcPct val="104000"/>
              </a:lnSpc>
              <a:buNone/>
            </a:pPr>
            <a:r>
              <a:rPr lang="en-US" sz="1700" b="1" dirty="0">
                <a:solidFill>
                  <a:srgbClr val="000000"/>
                </a:solidFill>
                <a:latin typeface="Spline Sans Bold" pitchFamily="34" charset="0"/>
                <a:ea typeface="Spline Sans Bold" pitchFamily="34" charset="-122"/>
                <a:cs typeface="Spline Sans Bold" pitchFamily="34" charset="-120"/>
              </a:rPr>
              <a:t>👗</a:t>
            </a:r>
            <a:r>
              <a:rPr lang="en-US" sz="1700" b="1" dirty="0">
                <a:solidFill>
                  <a:srgbClr val="E0E4E6"/>
                </a:solidFill>
                <a:latin typeface="Spline Sans Bold" pitchFamily="34" charset="0"/>
                <a:ea typeface="Spline Sans Bold" pitchFamily="34" charset="-122"/>
                <a:cs typeface="Spline Sans Bold" pitchFamily="34" charset="-120"/>
              </a:rPr>
              <a:t> Fashion Brands</a:t>
            </a:r>
            <a:endParaRPr lang="en-US" sz="1700" dirty="0"/>
          </a:p>
        </p:txBody>
      </p:sp>
      <p:sp>
        <p:nvSpPr>
          <p:cNvPr id="11" name="Text 9"/>
          <p:cNvSpPr/>
          <p:nvPr/>
        </p:nvSpPr>
        <p:spPr>
          <a:xfrm>
            <a:off x="6408776" y="3060005"/>
            <a:ext cx="4830344" cy="310952"/>
          </a:xfrm>
          <a:prstGeom prst="rect">
            <a:avLst/>
          </a:prstGeom>
          <a:noFill/>
          <a:ln/>
        </p:spPr>
        <p:txBody>
          <a:bodyPr wrap="none" lIns="0" tIns="0" rIns="0" bIns="0" rtlCol="0" anchor="t"/>
          <a:lstStyle/>
          <a:p>
            <a:pPr marL="0" indent="0" algn="l">
              <a:lnSpc>
                <a:spcPct val="130000"/>
              </a:lnSpc>
              <a:buNone/>
            </a:pPr>
            <a:r>
              <a:rPr lang="en-US" sz="1550" dirty="0">
                <a:solidFill>
                  <a:srgbClr val="E0E4E6"/>
                </a:solidFill>
                <a:latin typeface="Barlow" pitchFamily="34" charset="0"/>
                <a:ea typeface="Barlow" pitchFamily="34" charset="-122"/>
                <a:cs typeface="Barlow" pitchFamily="34" charset="-120"/>
              </a:rPr>
              <a:t>Haute couture and luxury lifestyle houses.</a:t>
            </a:r>
            <a:endParaRPr lang="en-US" sz="1550" dirty="0"/>
          </a:p>
        </p:txBody>
      </p:sp>
      <p:sp>
        <p:nvSpPr>
          <p:cNvPr id="12" name="Shape 10"/>
          <p:cNvSpPr/>
          <p:nvPr/>
        </p:nvSpPr>
        <p:spPr>
          <a:xfrm>
            <a:off x="734300" y="3778548"/>
            <a:ext cx="5266896" cy="1144290"/>
          </a:xfrm>
          <a:prstGeom prst="roundRect">
            <a:avLst>
              <a:gd name="adj" fmla="val 26127"/>
            </a:avLst>
          </a:prstGeom>
          <a:solidFill>
            <a:srgbClr val="0A081B"/>
          </a:solidFill>
          <a:ln w="19050">
            <a:solidFill>
              <a:srgbClr val="37A7E7"/>
            </a:solidFill>
            <a:prstDash val="solid"/>
          </a:ln>
        </p:spPr>
        <p:txBody>
          <a:bodyPr/>
          <a:lstStyle/>
          <a:p>
            <a:endParaRPr lang="en-IN"/>
          </a:p>
        </p:txBody>
      </p:sp>
      <p:sp>
        <p:nvSpPr>
          <p:cNvPr id="13" name="Text 11"/>
          <p:cNvSpPr/>
          <p:nvPr/>
        </p:nvSpPr>
        <p:spPr>
          <a:xfrm>
            <a:off x="952575" y="3996829"/>
            <a:ext cx="2306977" cy="283170"/>
          </a:xfrm>
          <a:prstGeom prst="rect">
            <a:avLst/>
          </a:prstGeom>
          <a:noFill/>
          <a:ln/>
        </p:spPr>
        <p:txBody>
          <a:bodyPr wrap="none" lIns="0" tIns="0" rIns="0" bIns="0" rtlCol="0" anchor="t"/>
          <a:lstStyle/>
          <a:p>
            <a:pPr marL="0" indent="0" algn="l">
              <a:lnSpc>
                <a:spcPct val="104000"/>
              </a:lnSpc>
              <a:buNone/>
            </a:pPr>
            <a:r>
              <a:rPr lang="en-US" sz="1700" b="1" dirty="0">
                <a:solidFill>
                  <a:srgbClr val="000000"/>
                </a:solidFill>
                <a:latin typeface="Spline Sans Bold" pitchFamily="34" charset="0"/>
                <a:ea typeface="Spline Sans Bold" pitchFamily="34" charset="-122"/>
                <a:cs typeface="Spline Sans Bold" pitchFamily="34" charset="-120"/>
              </a:rPr>
              <a:t>🏎️</a:t>
            </a:r>
            <a:r>
              <a:rPr lang="en-US" sz="1700" b="1" dirty="0">
                <a:solidFill>
                  <a:srgbClr val="E0E4E6"/>
                </a:solidFill>
                <a:latin typeface="Spline Sans Bold" pitchFamily="34" charset="0"/>
                <a:ea typeface="Spline Sans Bold" pitchFamily="34" charset="-122"/>
                <a:cs typeface="Spline Sans Bold" pitchFamily="34" charset="-120"/>
              </a:rPr>
              <a:t> Automotive Brands</a:t>
            </a:r>
            <a:endParaRPr lang="en-US" sz="1700" dirty="0"/>
          </a:p>
        </p:txBody>
      </p:sp>
      <p:sp>
        <p:nvSpPr>
          <p:cNvPr id="14" name="Text 12"/>
          <p:cNvSpPr/>
          <p:nvPr/>
        </p:nvSpPr>
        <p:spPr>
          <a:xfrm>
            <a:off x="952575" y="4393605"/>
            <a:ext cx="4830344" cy="310952"/>
          </a:xfrm>
          <a:prstGeom prst="rect">
            <a:avLst/>
          </a:prstGeom>
          <a:noFill/>
          <a:ln/>
        </p:spPr>
        <p:txBody>
          <a:bodyPr wrap="none" lIns="0" tIns="0" rIns="0" bIns="0" rtlCol="0" anchor="t"/>
          <a:lstStyle/>
          <a:p>
            <a:pPr marL="0" indent="0" algn="l">
              <a:lnSpc>
                <a:spcPct val="130000"/>
              </a:lnSpc>
              <a:buNone/>
            </a:pPr>
            <a:r>
              <a:rPr lang="en-US" sz="1550" dirty="0">
                <a:solidFill>
                  <a:srgbClr val="E0E4E6"/>
                </a:solidFill>
                <a:latin typeface="Barlow" pitchFamily="34" charset="0"/>
                <a:ea typeface="Barlow" pitchFamily="34" charset="-122"/>
                <a:cs typeface="Barlow" pitchFamily="34" charset="-120"/>
              </a:rPr>
              <a:t>Prestige automotive marques with lifestyle extensions.</a:t>
            </a:r>
            <a:endParaRPr lang="en-US" sz="1550" dirty="0"/>
          </a:p>
        </p:txBody>
      </p:sp>
      <p:sp>
        <p:nvSpPr>
          <p:cNvPr id="15" name="Shape 13"/>
          <p:cNvSpPr/>
          <p:nvPr/>
        </p:nvSpPr>
        <p:spPr>
          <a:xfrm>
            <a:off x="6190500" y="3778548"/>
            <a:ext cx="5266896" cy="1144290"/>
          </a:xfrm>
          <a:prstGeom prst="roundRect">
            <a:avLst>
              <a:gd name="adj" fmla="val 26127"/>
            </a:avLst>
          </a:prstGeom>
          <a:solidFill>
            <a:srgbClr val="0A081B"/>
          </a:solidFill>
          <a:ln w="19050">
            <a:solidFill>
              <a:srgbClr val="091231"/>
            </a:solidFill>
            <a:prstDash val="solid"/>
          </a:ln>
        </p:spPr>
        <p:txBody>
          <a:bodyPr/>
          <a:lstStyle/>
          <a:p>
            <a:endParaRPr lang="en-IN"/>
          </a:p>
        </p:txBody>
      </p:sp>
      <p:sp>
        <p:nvSpPr>
          <p:cNvPr id="16" name="Text 14"/>
          <p:cNvSpPr/>
          <p:nvPr/>
        </p:nvSpPr>
        <p:spPr>
          <a:xfrm>
            <a:off x="6408776" y="3996829"/>
            <a:ext cx="2214507" cy="283170"/>
          </a:xfrm>
          <a:prstGeom prst="rect">
            <a:avLst/>
          </a:prstGeom>
          <a:noFill/>
          <a:ln/>
        </p:spPr>
        <p:txBody>
          <a:bodyPr wrap="none" lIns="0" tIns="0" rIns="0" bIns="0" rtlCol="0" anchor="t"/>
          <a:lstStyle/>
          <a:p>
            <a:pPr marL="0" indent="0" algn="l">
              <a:lnSpc>
                <a:spcPct val="104000"/>
              </a:lnSpc>
              <a:buNone/>
            </a:pPr>
            <a:r>
              <a:rPr lang="en-US" sz="1700" b="1" dirty="0">
                <a:solidFill>
                  <a:srgbClr val="000000"/>
                </a:solidFill>
                <a:latin typeface="Spline Sans Bold" pitchFamily="34" charset="0"/>
                <a:ea typeface="Spline Sans Bold" pitchFamily="34" charset="-122"/>
                <a:cs typeface="Spline Sans Bold" pitchFamily="34" charset="-120"/>
              </a:rPr>
              <a:t>🛋️</a:t>
            </a:r>
            <a:r>
              <a:rPr lang="en-US" sz="1700" b="1" dirty="0">
                <a:solidFill>
                  <a:srgbClr val="E0E4E6"/>
                </a:solidFill>
                <a:latin typeface="Spline Sans Bold" pitchFamily="34" charset="0"/>
                <a:ea typeface="Spline Sans Bold" pitchFamily="34" charset="-122"/>
                <a:cs typeface="Spline Sans Bold" pitchFamily="34" charset="-120"/>
              </a:rPr>
              <a:t> Interior &amp; Design</a:t>
            </a:r>
            <a:endParaRPr lang="en-US" sz="1700" dirty="0"/>
          </a:p>
        </p:txBody>
      </p:sp>
      <p:sp>
        <p:nvSpPr>
          <p:cNvPr id="17" name="Text 15"/>
          <p:cNvSpPr/>
          <p:nvPr/>
        </p:nvSpPr>
        <p:spPr>
          <a:xfrm>
            <a:off x="6408776" y="4393605"/>
            <a:ext cx="4830344" cy="310952"/>
          </a:xfrm>
          <a:prstGeom prst="rect">
            <a:avLst/>
          </a:prstGeom>
          <a:noFill/>
          <a:ln/>
        </p:spPr>
        <p:txBody>
          <a:bodyPr wrap="none" lIns="0" tIns="0" rIns="0" bIns="0" rtlCol="0" anchor="t"/>
          <a:lstStyle/>
          <a:p>
            <a:pPr marL="0" indent="0" algn="l">
              <a:lnSpc>
                <a:spcPct val="130000"/>
              </a:lnSpc>
              <a:buNone/>
            </a:pPr>
            <a:r>
              <a:rPr lang="en-US" sz="1550" dirty="0">
                <a:solidFill>
                  <a:srgbClr val="E0E4E6"/>
                </a:solidFill>
                <a:latin typeface="Barlow" pitchFamily="34" charset="0"/>
                <a:ea typeface="Barlow" pitchFamily="34" charset="-122"/>
                <a:cs typeface="Barlow" pitchFamily="34" charset="-120"/>
              </a:rPr>
              <a:t>World-class design studios and furniture brands.</a:t>
            </a:r>
            <a:endParaRPr lang="en-US" sz="1550" dirty="0"/>
          </a:p>
        </p:txBody>
      </p:sp>
      <p:sp>
        <p:nvSpPr>
          <p:cNvPr id="18" name="Shape 16"/>
          <p:cNvSpPr/>
          <p:nvPr/>
        </p:nvSpPr>
        <p:spPr>
          <a:xfrm>
            <a:off x="734300" y="5112147"/>
            <a:ext cx="5266896" cy="1144290"/>
          </a:xfrm>
          <a:prstGeom prst="roundRect">
            <a:avLst>
              <a:gd name="adj" fmla="val 26127"/>
            </a:avLst>
          </a:prstGeom>
          <a:solidFill>
            <a:srgbClr val="0A081B"/>
          </a:solidFill>
          <a:ln w="19050">
            <a:solidFill>
              <a:srgbClr val="16FFBB"/>
            </a:solidFill>
            <a:prstDash val="solid"/>
          </a:ln>
        </p:spPr>
        <p:txBody>
          <a:bodyPr/>
          <a:lstStyle/>
          <a:p>
            <a:endParaRPr lang="en-IN"/>
          </a:p>
        </p:txBody>
      </p:sp>
      <p:sp>
        <p:nvSpPr>
          <p:cNvPr id="19" name="Text 17"/>
          <p:cNvSpPr/>
          <p:nvPr/>
        </p:nvSpPr>
        <p:spPr>
          <a:xfrm>
            <a:off x="952575" y="5330428"/>
            <a:ext cx="2214507" cy="283170"/>
          </a:xfrm>
          <a:prstGeom prst="rect">
            <a:avLst/>
          </a:prstGeom>
          <a:noFill/>
          <a:ln/>
        </p:spPr>
        <p:txBody>
          <a:bodyPr wrap="none" lIns="0" tIns="0" rIns="0" bIns="0" rtlCol="0" anchor="t"/>
          <a:lstStyle/>
          <a:p>
            <a:pPr marL="0" indent="0" algn="l">
              <a:lnSpc>
                <a:spcPct val="104000"/>
              </a:lnSpc>
              <a:buNone/>
            </a:pPr>
            <a:r>
              <a:rPr lang="en-US" sz="1700" b="1" dirty="0">
                <a:solidFill>
                  <a:srgbClr val="000000"/>
                </a:solidFill>
                <a:latin typeface="Spline Sans Bold" pitchFamily="34" charset="0"/>
                <a:ea typeface="Spline Sans Bold" pitchFamily="34" charset="-122"/>
                <a:cs typeface="Spline Sans Bold" pitchFamily="34" charset="-120"/>
              </a:rPr>
              <a:t>🧘</a:t>
            </a:r>
            <a:r>
              <a:rPr lang="en-US" sz="1700" b="1" dirty="0">
                <a:solidFill>
                  <a:srgbClr val="E0E4E6"/>
                </a:solidFill>
                <a:latin typeface="Spline Sans Bold" pitchFamily="34" charset="0"/>
                <a:ea typeface="Spline Sans Bold" pitchFamily="34" charset="-122"/>
                <a:cs typeface="Spline Sans Bold" pitchFamily="34" charset="-120"/>
              </a:rPr>
              <a:t> Wellness Brands</a:t>
            </a:r>
            <a:endParaRPr lang="en-US" sz="1700" dirty="0"/>
          </a:p>
        </p:txBody>
      </p:sp>
      <p:sp>
        <p:nvSpPr>
          <p:cNvPr id="20" name="Text 18"/>
          <p:cNvSpPr/>
          <p:nvPr/>
        </p:nvSpPr>
        <p:spPr>
          <a:xfrm>
            <a:off x="952575" y="5727204"/>
            <a:ext cx="4830344" cy="310952"/>
          </a:xfrm>
          <a:prstGeom prst="rect">
            <a:avLst/>
          </a:prstGeom>
          <a:noFill/>
          <a:ln/>
        </p:spPr>
        <p:txBody>
          <a:bodyPr wrap="none" lIns="0" tIns="0" rIns="0" bIns="0" rtlCol="0" anchor="t"/>
          <a:lstStyle/>
          <a:p>
            <a:pPr marL="0" indent="0" algn="l">
              <a:lnSpc>
                <a:spcPct val="130000"/>
              </a:lnSpc>
              <a:buNone/>
            </a:pPr>
            <a:r>
              <a:rPr lang="en-US" sz="1550" dirty="0">
                <a:solidFill>
                  <a:srgbClr val="E0E4E6"/>
                </a:solidFill>
                <a:latin typeface="Barlow" pitchFamily="34" charset="0"/>
                <a:ea typeface="Barlow" pitchFamily="34" charset="-122"/>
                <a:cs typeface="Barlow" pitchFamily="34" charset="-120"/>
              </a:rPr>
              <a:t>Global wellness, spa, and fitness operators.</a:t>
            </a:r>
            <a:endParaRPr lang="en-US" sz="1550" dirty="0"/>
          </a:p>
        </p:txBody>
      </p:sp>
      <p:sp>
        <p:nvSpPr>
          <p:cNvPr id="21" name="Shape 19"/>
          <p:cNvSpPr/>
          <p:nvPr/>
        </p:nvSpPr>
        <p:spPr>
          <a:xfrm>
            <a:off x="6190500" y="5112147"/>
            <a:ext cx="5266896" cy="1144290"/>
          </a:xfrm>
          <a:prstGeom prst="roundRect">
            <a:avLst>
              <a:gd name="adj" fmla="val 26127"/>
            </a:avLst>
          </a:prstGeom>
          <a:solidFill>
            <a:srgbClr val="0A081B"/>
          </a:solidFill>
          <a:ln w="19050">
            <a:solidFill>
              <a:srgbClr val="29DDDA"/>
            </a:solidFill>
            <a:prstDash val="solid"/>
          </a:ln>
        </p:spPr>
        <p:txBody>
          <a:bodyPr/>
          <a:lstStyle/>
          <a:p>
            <a:endParaRPr lang="en-IN"/>
          </a:p>
        </p:txBody>
      </p:sp>
      <p:sp>
        <p:nvSpPr>
          <p:cNvPr id="22" name="Text 20"/>
          <p:cNvSpPr/>
          <p:nvPr/>
        </p:nvSpPr>
        <p:spPr>
          <a:xfrm>
            <a:off x="6408776" y="5330428"/>
            <a:ext cx="2765058" cy="283170"/>
          </a:xfrm>
          <a:prstGeom prst="rect">
            <a:avLst/>
          </a:prstGeom>
          <a:noFill/>
          <a:ln/>
        </p:spPr>
        <p:txBody>
          <a:bodyPr wrap="none" lIns="0" tIns="0" rIns="0" bIns="0" rtlCol="0" anchor="t"/>
          <a:lstStyle/>
          <a:p>
            <a:pPr marL="0" indent="0" algn="l">
              <a:lnSpc>
                <a:spcPct val="104000"/>
              </a:lnSpc>
              <a:buNone/>
            </a:pPr>
            <a:r>
              <a:rPr lang="en-US" sz="1700" b="1" dirty="0">
                <a:solidFill>
                  <a:srgbClr val="000000"/>
                </a:solidFill>
                <a:latin typeface="Spline Sans Bold" pitchFamily="34" charset="0"/>
                <a:ea typeface="Spline Sans Bold" pitchFamily="34" charset="-122"/>
                <a:cs typeface="Spline Sans Bold" pitchFamily="34" charset="-120"/>
              </a:rPr>
              <a:t>⚽</a:t>
            </a:r>
            <a:r>
              <a:rPr lang="en-US" sz="1700" b="1" dirty="0">
                <a:solidFill>
                  <a:srgbClr val="E0E4E6"/>
                </a:solidFill>
                <a:latin typeface="Spline Sans Bold" pitchFamily="34" charset="0"/>
                <a:ea typeface="Spline Sans Bold" pitchFamily="34" charset="-122"/>
                <a:cs typeface="Spline Sans Bold" pitchFamily="34" charset="-120"/>
              </a:rPr>
              <a:t> Sports &amp; Entertainment</a:t>
            </a:r>
            <a:endParaRPr lang="en-US" sz="1700" dirty="0"/>
          </a:p>
        </p:txBody>
      </p:sp>
      <p:sp>
        <p:nvSpPr>
          <p:cNvPr id="23" name="Text 21"/>
          <p:cNvSpPr/>
          <p:nvPr/>
        </p:nvSpPr>
        <p:spPr>
          <a:xfrm>
            <a:off x="6408776" y="5727204"/>
            <a:ext cx="4830344" cy="310952"/>
          </a:xfrm>
          <a:prstGeom prst="rect">
            <a:avLst/>
          </a:prstGeom>
          <a:noFill/>
          <a:ln/>
        </p:spPr>
        <p:txBody>
          <a:bodyPr wrap="none" lIns="0" tIns="0" rIns="0" bIns="0" rtlCol="0" anchor="t"/>
          <a:lstStyle/>
          <a:p>
            <a:pPr marL="0" indent="0" algn="l">
              <a:lnSpc>
                <a:spcPct val="130000"/>
              </a:lnSpc>
              <a:buNone/>
            </a:pPr>
            <a:r>
              <a:rPr lang="en-US" sz="1550" dirty="0">
                <a:solidFill>
                  <a:srgbClr val="E0E4E6"/>
                </a:solidFill>
                <a:latin typeface="Barlow" pitchFamily="34" charset="0"/>
                <a:ea typeface="Barlow" pitchFamily="34" charset="-122"/>
                <a:cs typeface="Barlow" pitchFamily="34" charset="-120"/>
              </a:rPr>
              <a:t>Iconic sports franchises and entertainment brands.</a:t>
            </a:r>
            <a:endParaRPr lang="en-US" sz="1550" dirty="0"/>
          </a:p>
        </p:txBody>
      </p:sp>
    </p:spTree>
    <p:extLst>
      <p:ext uri="{BB962C8B-B14F-4D97-AF65-F5344CB8AC3E}">
        <p14:creationId xmlns:p14="http://schemas.microsoft.com/office/powerpoint/2010/main" val="4291452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Shape 0"/>
          <p:cNvSpPr/>
          <p:nvPr/>
        </p:nvSpPr>
        <p:spPr>
          <a:xfrm>
            <a:off x="5306086" y="959941"/>
            <a:ext cx="3931643" cy="394395"/>
          </a:xfrm>
          <a:prstGeom prst="roundRect">
            <a:avLst>
              <a:gd name="adj" fmla="val 63834"/>
            </a:avLst>
          </a:prstGeom>
          <a:solidFill>
            <a:srgbClr val="004D36"/>
          </a:solidFill>
          <a:ln/>
        </p:spPr>
        <p:txBody>
          <a:bodyPr/>
          <a:lstStyle/>
          <a:p>
            <a:endParaRPr lang="en-IN"/>
          </a:p>
        </p:txBody>
      </p:sp>
      <p:sp>
        <p:nvSpPr>
          <p:cNvPr id="4" name="Text 1"/>
          <p:cNvSpPr/>
          <p:nvPr/>
        </p:nvSpPr>
        <p:spPr>
          <a:xfrm>
            <a:off x="5431892" y="1022846"/>
            <a:ext cx="4289615" cy="268585"/>
          </a:xfrm>
          <a:prstGeom prst="rect">
            <a:avLst/>
          </a:prstGeom>
          <a:noFill/>
          <a:ln/>
        </p:spPr>
        <p:txBody>
          <a:bodyPr wrap="none" lIns="0" tIns="0" rIns="0" bIns="0" rtlCol="0" anchor="t"/>
          <a:lstStyle/>
          <a:p>
            <a:pPr marL="0" indent="0" algn="l">
              <a:lnSpc>
                <a:spcPct val="133000"/>
              </a:lnSpc>
              <a:buNone/>
            </a:pPr>
            <a:r>
              <a:rPr lang="en-US" sz="1300" dirty="0">
                <a:solidFill>
                  <a:srgbClr val="E0E4E6"/>
                </a:solidFill>
                <a:latin typeface="Barlow" pitchFamily="34" charset="0"/>
                <a:ea typeface="Barlow" pitchFamily="34" charset="-122"/>
                <a:cs typeface="Barlow" pitchFamily="34" charset="-120"/>
              </a:rPr>
              <a:t>INDIA BRANDED RESIDENCES · INVESTMENT CASE</a:t>
            </a:r>
            <a:endParaRPr lang="en-US" sz="1300" dirty="0"/>
          </a:p>
        </p:txBody>
      </p:sp>
      <p:sp>
        <p:nvSpPr>
          <p:cNvPr id="5" name="Text 2"/>
          <p:cNvSpPr/>
          <p:nvPr/>
        </p:nvSpPr>
        <p:spPr>
          <a:xfrm>
            <a:off x="5306086" y="1438176"/>
            <a:ext cx="6151409" cy="1165423"/>
          </a:xfrm>
          <a:prstGeom prst="rect">
            <a:avLst/>
          </a:prstGeom>
          <a:noFill/>
          <a:ln/>
        </p:spPr>
        <p:txBody>
          <a:bodyPr wrap="square" lIns="0" tIns="0" rIns="0" bIns="0" rtlCol="0" anchor="t">
            <a:normAutofit/>
          </a:bodyPr>
          <a:lstStyle/>
          <a:p>
            <a:pPr marL="0" indent="0" algn="l">
              <a:lnSpc>
                <a:spcPct val="104000"/>
              </a:lnSpc>
              <a:buNone/>
            </a:pPr>
            <a:r>
              <a:rPr lang="en-US" sz="3650" b="1" dirty="0">
                <a:solidFill>
                  <a:srgbClr val="F0FCFF"/>
                </a:solidFill>
                <a:latin typeface="Spline Sans Bold" pitchFamily="34" charset="0"/>
                <a:ea typeface="Spline Sans Bold" pitchFamily="34" charset="-122"/>
                <a:cs typeface="Spline Sans Bold" pitchFamily="34" charset="-120"/>
              </a:rPr>
              <a:t>Beyond the Brochure: The Investment Case</a:t>
            </a:r>
            <a:endParaRPr lang="en-US" sz="3650" dirty="0"/>
          </a:p>
        </p:txBody>
      </p:sp>
      <p:sp>
        <p:nvSpPr>
          <p:cNvPr id="6" name="Text 3"/>
          <p:cNvSpPr/>
          <p:nvPr/>
        </p:nvSpPr>
        <p:spPr>
          <a:xfrm>
            <a:off x="5306086" y="2918222"/>
            <a:ext cx="6151409" cy="2979738"/>
          </a:xfrm>
          <a:prstGeom prst="rect">
            <a:avLst/>
          </a:prstGeom>
          <a:noFill/>
          <a:ln/>
        </p:spPr>
        <p:txBody>
          <a:bodyPr wrap="square" lIns="0" tIns="0" rIns="0" bIns="0" rtlCol="0" anchor="t">
            <a:normAutofit/>
          </a:bodyPr>
          <a:lstStyle/>
          <a:p>
            <a:pPr marL="342900" indent="-342900" algn="l">
              <a:lnSpc>
                <a:spcPct val="133000"/>
              </a:lnSpc>
              <a:buSzPct val="100000"/>
              <a:buChar char="•"/>
            </a:pPr>
            <a:r>
              <a:rPr lang="en-US" sz="1650" dirty="0">
                <a:solidFill>
                  <a:srgbClr val="E0E4E6"/>
                </a:solidFill>
                <a:latin typeface="Barlow" pitchFamily="34" charset="0"/>
                <a:ea typeface="Barlow" pitchFamily="34" charset="-122"/>
                <a:cs typeface="Barlow" pitchFamily="34" charset="-120"/>
              </a:rPr>
              <a:t>Market size: India's branded residence market is currently valued at </a:t>
            </a:r>
            <a:r>
              <a:rPr lang="en-US" sz="1650" b="1" dirty="0">
                <a:solidFill>
                  <a:srgbClr val="E0E4E6"/>
                </a:solidFill>
                <a:latin typeface="Barlow" pitchFamily="34" charset="0"/>
                <a:ea typeface="Barlow" pitchFamily="34" charset="-122"/>
                <a:cs typeface="Barlow" pitchFamily="34" charset="-120"/>
              </a:rPr>
              <a:t>₹20,000–25,000 crore</a:t>
            </a:r>
            <a:endParaRPr lang="en-US" sz="1650" dirty="0"/>
          </a:p>
          <a:p>
            <a:pPr marL="342900" indent="-342900" algn="l">
              <a:lnSpc>
                <a:spcPct val="133000"/>
              </a:lnSpc>
              <a:buSzPct val="100000"/>
              <a:buChar char="•"/>
            </a:pPr>
            <a:r>
              <a:rPr lang="en-US" sz="1650" dirty="0">
                <a:solidFill>
                  <a:srgbClr val="E0E4E6"/>
                </a:solidFill>
                <a:latin typeface="Barlow" pitchFamily="34" charset="0"/>
                <a:ea typeface="Barlow" pitchFamily="34" charset="-122"/>
                <a:cs typeface="Barlow" pitchFamily="34" charset="-120"/>
              </a:rPr>
              <a:t>Growth rate: expanding at </a:t>
            </a:r>
            <a:r>
              <a:rPr lang="en-US" sz="1650" b="1" dirty="0">
                <a:solidFill>
                  <a:srgbClr val="E0E4E6"/>
                </a:solidFill>
                <a:latin typeface="Barlow" pitchFamily="34" charset="0"/>
                <a:ea typeface="Barlow" pitchFamily="34" charset="-122"/>
                <a:cs typeface="Barlow" pitchFamily="34" charset="-120"/>
              </a:rPr>
              <a:t>18–20% CAGR</a:t>
            </a:r>
            <a:endParaRPr lang="en-US" sz="1650" dirty="0"/>
          </a:p>
          <a:p>
            <a:pPr marL="342900" indent="-342900" algn="l">
              <a:lnSpc>
                <a:spcPct val="133000"/>
              </a:lnSpc>
              <a:buSzPct val="100000"/>
              <a:buChar char="•"/>
            </a:pPr>
            <a:r>
              <a:rPr lang="en-US" sz="1650" dirty="0">
                <a:solidFill>
                  <a:srgbClr val="E0E4E6"/>
                </a:solidFill>
                <a:latin typeface="Barlow" pitchFamily="34" charset="0"/>
                <a:ea typeface="Barlow" pitchFamily="34" charset="-122"/>
                <a:cs typeface="Barlow" pitchFamily="34" charset="-120"/>
              </a:rPr>
              <a:t>2030 projection: projected to exceed </a:t>
            </a:r>
            <a:r>
              <a:rPr lang="en-US" sz="1650" b="1" dirty="0">
                <a:solidFill>
                  <a:srgbClr val="E0E4E6"/>
                </a:solidFill>
                <a:latin typeface="Barlow" pitchFamily="34" charset="0"/>
                <a:ea typeface="Barlow" pitchFamily="34" charset="-122"/>
                <a:cs typeface="Barlow" pitchFamily="34" charset="-120"/>
              </a:rPr>
              <a:t>₹45,000–60,000 crore by 2030</a:t>
            </a:r>
            <a:endParaRPr lang="en-US" sz="1650" dirty="0"/>
          </a:p>
          <a:p>
            <a:pPr marL="342900" indent="-342900" algn="l">
              <a:lnSpc>
                <a:spcPct val="133000"/>
              </a:lnSpc>
              <a:buSzPct val="100000"/>
              <a:buChar char="•"/>
            </a:pPr>
            <a:r>
              <a:rPr lang="en-US" sz="1650" dirty="0">
                <a:solidFill>
                  <a:srgbClr val="E0E4E6"/>
                </a:solidFill>
                <a:latin typeface="Barlow" pitchFamily="34" charset="0"/>
                <a:ea typeface="Barlow" pitchFamily="34" charset="-122"/>
                <a:cs typeface="Barlow" pitchFamily="34" charset="-120"/>
              </a:rPr>
              <a:t>Mid-2030s projection: and cross </a:t>
            </a:r>
            <a:r>
              <a:rPr lang="en-US" sz="1650" b="1" dirty="0">
                <a:solidFill>
                  <a:srgbClr val="E0E4E6"/>
                </a:solidFill>
                <a:latin typeface="Barlow" pitchFamily="34" charset="0"/>
                <a:ea typeface="Barlow" pitchFamily="34" charset="-122"/>
                <a:cs typeface="Barlow" pitchFamily="34" charset="-120"/>
              </a:rPr>
              <a:t>₹1 lakh crore by the mid-2030s</a:t>
            </a:r>
            <a:endParaRPr lang="en-US" sz="1650" dirty="0"/>
          </a:p>
          <a:p>
            <a:pPr marL="342900" indent="-342900" algn="l">
              <a:lnSpc>
                <a:spcPct val="133000"/>
              </a:lnSpc>
              <a:buSzPct val="100000"/>
              <a:buChar char="•"/>
            </a:pPr>
            <a:r>
              <a:rPr lang="en-US" sz="1650" dirty="0">
                <a:solidFill>
                  <a:srgbClr val="E0E4E6"/>
                </a:solidFill>
                <a:latin typeface="Barlow" pitchFamily="34" charset="0"/>
                <a:ea typeface="Barlow" pitchFamily="34" charset="-122"/>
                <a:cs typeface="Barlow" pitchFamily="34" charset="-120"/>
              </a:rPr>
              <a:t>This is why global brands — Marriott, Four Seasons, ELIE SAAB, Tonino Lamborghini — are turning their attention to India.</a:t>
            </a:r>
            <a:endParaRPr lang="en-US" sz="1650" dirty="0"/>
          </a:p>
        </p:txBody>
      </p:sp>
    </p:spTree>
    <p:extLst>
      <p:ext uri="{BB962C8B-B14F-4D97-AF65-F5344CB8AC3E}">
        <p14:creationId xmlns:p14="http://schemas.microsoft.com/office/powerpoint/2010/main" val="3385747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734200" y="869255"/>
            <a:ext cx="1260344" cy="319286"/>
          </a:xfrm>
          <a:prstGeom prst="roundRect">
            <a:avLst>
              <a:gd name="adj" fmla="val 63081"/>
            </a:avLst>
          </a:prstGeom>
          <a:noFill/>
          <a:ln w="12700">
            <a:solidFill>
              <a:srgbClr val="16FFBB"/>
            </a:solidFill>
            <a:prstDash val="solid"/>
          </a:ln>
        </p:spPr>
        <p:txBody>
          <a:bodyPr/>
          <a:lstStyle/>
          <a:p>
            <a:endParaRPr lang="en-IN"/>
          </a:p>
        </p:txBody>
      </p:sp>
      <p:sp>
        <p:nvSpPr>
          <p:cNvPr id="4" name="Text 1"/>
          <p:cNvSpPr/>
          <p:nvPr/>
        </p:nvSpPr>
        <p:spPr>
          <a:xfrm>
            <a:off x="847505" y="932259"/>
            <a:ext cx="1643319" cy="193278"/>
          </a:xfrm>
          <a:prstGeom prst="rect">
            <a:avLst/>
          </a:prstGeom>
          <a:noFill/>
          <a:ln/>
        </p:spPr>
        <p:txBody>
          <a:bodyPr wrap="none" lIns="0" tIns="0" rIns="0" bIns="0" rtlCol="0" anchor="t"/>
          <a:lstStyle/>
          <a:p>
            <a:pPr marL="0" indent="0" algn="l">
              <a:lnSpc>
                <a:spcPct val="120000"/>
              </a:lnSpc>
              <a:buNone/>
            </a:pPr>
            <a:r>
              <a:rPr lang="en-US" sz="1050" dirty="0">
                <a:solidFill>
                  <a:srgbClr val="16FFBB"/>
                </a:solidFill>
                <a:latin typeface="Barlow" pitchFamily="34" charset="0"/>
                <a:ea typeface="Barlow" pitchFamily="34" charset="-122"/>
                <a:cs typeface="Barlow" pitchFamily="34" charset="-120"/>
              </a:rPr>
              <a:t>MARKET REALITY</a:t>
            </a:r>
            <a:endParaRPr lang="en-US" sz="1050" dirty="0"/>
          </a:p>
        </p:txBody>
      </p:sp>
      <p:sp>
        <p:nvSpPr>
          <p:cNvPr id="5" name="Text 2"/>
          <p:cNvSpPr/>
          <p:nvPr/>
        </p:nvSpPr>
        <p:spPr>
          <a:xfrm>
            <a:off x="734200" y="1242219"/>
            <a:ext cx="5899300" cy="466130"/>
          </a:xfrm>
          <a:prstGeom prst="rect">
            <a:avLst/>
          </a:prstGeom>
          <a:noFill/>
          <a:ln/>
        </p:spPr>
        <p:txBody>
          <a:bodyPr wrap="none" lIns="0" tIns="0" rIns="0" bIns="0" rtlCol="0" anchor="t"/>
          <a:lstStyle/>
          <a:p>
            <a:pPr marL="0" indent="0" algn="l">
              <a:lnSpc>
                <a:spcPct val="104000"/>
              </a:lnSpc>
              <a:buNone/>
            </a:pPr>
            <a:r>
              <a:rPr lang="en-US" sz="2900" b="1" dirty="0">
                <a:solidFill>
                  <a:srgbClr val="F0FCFF"/>
                </a:solidFill>
                <a:latin typeface="Spline Sans Bold" pitchFamily="34" charset="0"/>
                <a:ea typeface="Spline Sans Bold" pitchFamily="34" charset="-122"/>
                <a:cs typeface="Spline Sans Bold" pitchFamily="34" charset="-120"/>
              </a:rPr>
              <a:t>The Problem for Global Brands</a:t>
            </a:r>
            <a:endParaRPr lang="en-US" sz="2900" dirty="0"/>
          </a:p>
        </p:txBody>
      </p:sp>
      <p:sp>
        <p:nvSpPr>
          <p:cNvPr id="6" name="Text 3"/>
          <p:cNvSpPr/>
          <p:nvPr/>
        </p:nvSpPr>
        <p:spPr>
          <a:xfrm>
            <a:off x="734200" y="1909663"/>
            <a:ext cx="6151409" cy="483394"/>
          </a:xfrm>
          <a:prstGeom prst="rect">
            <a:avLst/>
          </a:prstGeom>
          <a:noFill/>
          <a:ln/>
        </p:spPr>
        <p:txBody>
          <a:bodyPr wrap="square" lIns="0" tIns="0" rIns="0" bIns="0" rtlCol="0" anchor="t">
            <a:normAutofit/>
          </a:bodyPr>
          <a:lstStyle/>
          <a:p>
            <a:pPr marL="0" indent="0" algn="l">
              <a:lnSpc>
                <a:spcPct val="120000"/>
              </a:lnSpc>
              <a:buNone/>
            </a:pPr>
            <a:r>
              <a:rPr lang="en-US" sz="1300" dirty="0">
                <a:solidFill>
                  <a:srgbClr val="E0E4E6"/>
                </a:solidFill>
                <a:latin typeface="Barlow" pitchFamily="34" charset="0"/>
                <a:ea typeface="Barlow" pitchFamily="34" charset="-122"/>
                <a:cs typeface="Barlow" pitchFamily="34" charset="-120"/>
              </a:rPr>
              <a:t>India's complexity creates structural barriers that deter even the most experienced international brands.</a:t>
            </a:r>
            <a:endParaRPr lang="en-US" sz="1300" dirty="0"/>
          </a:p>
        </p:txBody>
      </p:sp>
      <p:pic>
        <p:nvPicPr>
          <p:cNvPr id="7"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4200" y="2544068"/>
            <a:ext cx="3008535" cy="1655167"/>
          </a:xfrm>
          <a:prstGeom prst="rect">
            <a:avLst/>
          </a:prstGeom>
        </p:spPr>
      </p:pic>
      <p:sp>
        <p:nvSpPr>
          <p:cNvPr id="8" name="Text 4"/>
          <p:cNvSpPr/>
          <p:nvPr/>
        </p:nvSpPr>
        <p:spPr>
          <a:xfrm>
            <a:off x="2137714" y="2669877"/>
            <a:ext cx="201310" cy="251718"/>
          </a:xfrm>
          <a:prstGeom prst="rect">
            <a:avLst/>
          </a:prstGeom>
          <a:noFill/>
          <a:ln/>
        </p:spPr>
        <p:txBody>
          <a:bodyPr wrap="none" lIns="0" tIns="0" rIns="0" bIns="0" rtlCol="0" anchor="ctr"/>
          <a:lstStyle/>
          <a:p>
            <a:pPr marL="0" indent="0" algn="ctr">
              <a:lnSpc>
                <a:spcPct val="100000"/>
              </a:lnSpc>
              <a:buNone/>
            </a:pPr>
            <a:r>
              <a:rPr lang="en-US" sz="1550" b="1" dirty="0">
                <a:solidFill>
                  <a:srgbClr val="000000"/>
                </a:solidFill>
                <a:latin typeface="Spline Sans Bold" pitchFamily="34" charset="0"/>
                <a:ea typeface="Spline Sans Bold" pitchFamily="34" charset="-122"/>
                <a:cs typeface="Spline Sans Bold" pitchFamily="34" charset="-120"/>
              </a:rPr>
              <a:t>1</a:t>
            </a:r>
            <a:endParaRPr lang="en-US" sz="1550" dirty="0"/>
          </a:p>
        </p:txBody>
      </p:sp>
      <p:sp>
        <p:nvSpPr>
          <p:cNvPr id="9" name="Text 5"/>
          <p:cNvSpPr/>
          <p:nvPr/>
        </p:nvSpPr>
        <p:spPr>
          <a:xfrm>
            <a:off x="1189504" y="3215382"/>
            <a:ext cx="2097928" cy="233164"/>
          </a:xfrm>
          <a:prstGeom prst="rect">
            <a:avLst/>
          </a:prstGeom>
          <a:noFill/>
          <a:ln/>
        </p:spPr>
        <p:txBody>
          <a:bodyPr wrap="none" lIns="0" tIns="0" rIns="0" bIns="0" rtlCol="0" anchor="t"/>
          <a:lstStyle/>
          <a:p>
            <a:pPr marL="0" indent="0" algn="ctr">
              <a:lnSpc>
                <a:spcPct val="104000"/>
              </a:lnSpc>
              <a:buNone/>
            </a:pPr>
            <a:r>
              <a:rPr lang="en-US" sz="1450" b="1" dirty="0">
                <a:solidFill>
                  <a:srgbClr val="E0E4E6"/>
                </a:solidFill>
                <a:latin typeface="Spline Sans Bold" pitchFamily="34" charset="0"/>
                <a:ea typeface="Spline Sans Bold" pitchFamily="34" charset="-122"/>
                <a:cs typeface="Spline Sans Bold" pitchFamily="34" charset="-120"/>
              </a:rPr>
              <a:t>Fragmented Developers</a:t>
            </a:r>
            <a:endParaRPr lang="en-US" sz="1450" dirty="0"/>
          </a:p>
        </p:txBody>
      </p:sp>
      <p:sp>
        <p:nvSpPr>
          <p:cNvPr id="10" name="Text 6"/>
          <p:cNvSpPr/>
          <p:nvPr/>
        </p:nvSpPr>
        <p:spPr>
          <a:xfrm>
            <a:off x="921025" y="3529013"/>
            <a:ext cx="2634886" cy="483394"/>
          </a:xfrm>
          <a:prstGeom prst="rect">
            <a:avLst/>
          </a:prstGeom>
          <a:noFill/>
          <a:ln/>
        </p:spPr>
        <p:txBody>
          <a:bodyPr wrap="square" lIns="0" tIns="0" rIns="0" bIns="0" rtlCol="0" anchor="t">
            <a:normAutofit/>
          </a:bodyPr>
          <a:lstStyle/>
          <a:p>
            <a:pPr marL="0" indent="0" algn="ctr">
              <a:lnSpc>
                <a:spcPct val="120000"/>
              </a:lnSpc>
              <a:buNone/>
            </a:pPr>
            <a:r>
              <a:rPr lang="en-US" sz="1300" dirty="0">
                <a:solidFill>
                  <a:srgbClr val="E0E4E6"/>
                </a:solidFill>
                <a:latin typeface="Barlow" pitchFamily="34" charset="0"/>
                <a:ea typeface="Barlow" pitchFamily="34" charset="-122"/>
                <a:cs typeface="Barlow" pitchFamily="34" charset="-120"/>
              </a:rPr>
              <a:t>No consolidated ecosystem of credible, brand-ready partners.</a:t>
            </a:r>
            <a:endParaRPr lang="en-US" sz="1300" dirty="0"/>
          </a:p>
        </p:txBody>
      </p:sp>
      <p:pic>
        <p:nvPicPr>
          <p:cNvPr id="11"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76975" y="2544068"/>
            <a:ext cx="3008634" cy="1655167"/>
          </a:xfrm>
          <a:prstGeom prst="rect">
            <a:avLst/>
          </a:prstGeom>
        </p:spPr>
      </p:pic>
      <p:sp>
        <p:nvSpPr>
          <p:cNvPr id="12" name="Text 7"/>
          <p:cNvSpPr/>
          <p:nvPr/>
        </p:nvSpPr>
        <p:spPr>
          <a:xfrm>
            <a:off x="5280587" y="2669877"/>
            <a:ext cx="201310" cy="251718"/>
          </a:xfrm>
          <a:prstGeom prst="rect">
            <a:avLst/>
          </a:prstGeom>
          <a:noFill/>
          <a:ln/>
        </p:spPr>
        <p:txBody>
          <a:bodyPr wrap="none" lIns="0" tIns="0" rIns="0" bIns="0" rtlCol="0" anchor="ctr"/>
          <a:lstStyle/>
          <a:p>
            <a:pPr marL="0" indent="0" algn="ctr">
              <a:lnSpc>
                <a:spcPct val="100000"/>
              </a:lnSpc>
              <a:buNone/>
            </a:pPr>
            <a:r>
              <a:rPr lang="en-US" sz="1550" b="1" dirty="0">
                <a:solidFill>
                  <a:srgbClr val="000000"/>
                </a:solidFill>
                <a:latin typeface="Spline Sans Bold" pitchFamily="34" charset="0"/>
                <a:ea typeface="Spline Sans Bold" pitchFamily="34" charset="-122"/>
                <a:cs typeface="Spline Sans Bold" pitchFamily="34" charset="-120"/>
              </a:rPr>
              <a:t>2</a:t>
            </a:r>
            <a:endParaRPr lang="en-US" sz="1550" dirty="0"/>
          </a:p>
        </p:txBody>
      </p:sp>
      <p:sp>
        <p:nvSpPr>
          <p:cNvPr id="13" name="Text 8"/>
          <p:cNvSpPr/>
          <p:nvPr/>
        </p:nvSpPr>
        <p:spPr>
          <a:xfrm>
            <a:off x="4374544" y="3215382"/>
            <a:ext cx="2013495" cy="233164"/>
          </a:xfrm>
          <a:prstGeom prst="rect">
            <a:avLst/>
          </a:prstGeom>
          <a:noFill/>
          <a:ln/>
        </p:spPr>
        <p:txBody>
          <a:bodyPr wrap="none" lIns="0" tIns="0" rIns="0" bIns="0" rtlCol="0" anchor="t"/>
          <a:lstStyle/>
          <a:p>
            <a:pPr marL="0" indent="0" algn="ctr">
              <a:lnSpc>
                <a:spcPct val="104000"/>
              </a:lnSpc>
              <a:buNone/>
            </a:pPr>
            <a:r>
              <a:rPr lang="en-US" sz="1450" b="1" dirty="0">
                <a:solidFill>
                  <a:srgbClr val="E0E4E6"/>
                </a:solidFill>
                <a:latin typeface="Spline Sans Bold" pitchFamily="34" charset="0"/>
                <a:ea typeface="Spline Sans Bold" pitchFamily="34" charset="-122"/>
                <a:cs typeface="Spline Sans Bold" pitchFamily="34" charset="-120"/>
              </a:rPr>
              <a:t>Regulatory Complexity</a:t>
            </a:r>
            <a:endParaRPr lang="en-US" sz="1450" dirty="0"/>
          </a:p>
        </p:txBody>
      </p:sp>
      <p:sp>
        <p:nvSpPr>
          <p:cNvPr id="14" name="Text 9"/>
          <p:cNvSpPr/>
          <p:nvPr/>
        </p:nvSpPr>
        <p:spPr>
          <a:xfrm>
            <a:off x="4063799" y="3529013"/>
            <a:ext cx="2634986" cy="483394"/>
          </a:xfrm>
          <a:prstGeom prst="rect">
            <a:avLst/>
          </a:prstGeom>
          <a:noFill/>
          <a:ln/>
        </p:spPr>
        <p:txBody>
          <a:bodyPr wrap="square" lIns="0" tIns="0" rIns="0" bIns="0" rtlCol="0" anchor="t">
            <a:normAutofit/>
          </a:bodyPr>
          <a:lstStyle/>
          <a:p>
            <a:pPr marL="0" indent="0" algn="ctr">
              <a:lnSpc>
                <a:spcPct val="120000"/>
              </a:lnSpc>
              <a:buNone/>
            </a:pPr>
            <a:r>
              <a:rPr lang="en-US" sz="1300" dirty="0">
                <a:solidFill>
                  <a:srgbClr val="E0E4E6"/>
                </a:solidFill>
                <a:latin typeface="Barlow" pitchFamily="34" charset="0"/>
                <a:ea typeface="Barlow" pitchFamily="34" charset="-122"/>
                <a:cs typeface="Barlow" pitchFamily="34" charset="-120"/>
              </a:rPr>
              <a:t>Multi-layered compliance across central, state, and local authorities.</a:t>
            </a:r>
            <a:endParaRPr lang="en-US" sz="1300" dirty="0"/>
          </a:p>
        </p:txBody>
      </p:sp>
      <p:pic>
        <p:nvPicPr>
          <p:cNvPr id="15"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4200" y="4333478"/>
            <a:ext cx="3008535" cy="1655167"/>
          </a:xfrm>
          <a:prstGeom prst="rect">
            <a:avLst/>
          </a:prstGeom>
        </p:spPr>
      </p:pic>
      <p:sp>
        <p:nvSpPr>
          <p:cNvPr id="16" name="Text 10"/>
          <p:cNvSpPr/>
          <p:nvPr/>
        </p:nvSpPr>
        <p:spPr>
          <a:xfrm>
            <a:off x="2137714" y="4459288"/>
            <a:ext cx="201310" cy="251718"/>
          </a:xfrm>
          <a:prstGeom prst="rect">
            <a:avLst/>
          </a:prstGeom>
          <a:noFill/>
          <a:ln/>
        </p:spPr>
        <p:txBody>
          <a:bodyPr wrap="none" lIns="0" tIns="0" rIns="0" bIns="0" rtlCol="0" anchor="ctr"/>
          <a:lstStyle/>
          <a:p>
            <a:pPr marL="0" indent="0" algn="ctr">
              <a:lnSpc>
                <a:spcPct val="100000"/>
              </a:lnSpc>
              <a:buNone/>
            </a:pPr>
            <a:r>
              <a:rPr lang="en-US" sz="1550" b="1" dirty="0">
                <a:solidFill>
                  <a:srgbClr val="000000"/>
                </a:solidFill>
                <a:latin typeface="Spline Sans Bold" pitchFamily="34" charset="0"/>
                <a:ea typeface="Spline Sans Bold" pitchFamily="34" charset="-122"/>
                <a:cs typeface="Spline Sans Bold" pitchFamily="34" charset="-120"/>
              </a:rPr>
              <a:t>3</a:t>
            </a:r>
            <a:endParaRPr lang="en-US" sz="1550" dirty="0"/>
          </a:p>
        </p:txBody>
      </p:sp>
      <p:sp>
        <p:nvSpPr>
          <p:cNvPr id="17" name="Text 11"/>
          <p:cNvSpPr/>
          <p:nvPr/>
        </p:nvSpPr>
        <p:spPr>
          <a:xfrm>
            <a:off x="1237425" y="5004792"/>
            <a:ext cx="2001986" cy="233164"/>
          </a:xfrm>
          <a:prstGeom prst="rect">
            <a:avLst/>
          </a:prstGeom>
          <a:noFill/>
          <a:ln/>
        </p:spPr>
        <p:txBody>
          <a:bodyPr wrap="none" lIns="0" tIns="0" rIns="0" bIns="0" rtlCol="0" anchor="t"/>
          <a:lstStyle/>
          <a:p>
            <a:pPr marL="0" indent="0" algn="ctr">
              <a:lnSpc>
                <a:spcPct val="104000"/>
              </a:lnSpc>
              <a:buNone/>
            </a:pPr>
            <a:r>
              <a:rPr lang="en-US" sz="1450" b="1" dirty="0">
                <a:solidFill>
                  <a:srgbClr val="E0E4E6"/>
                </a:solidFill>
                <a:latin typeface="Spline Sans Bold" pitchFamily="34" charset="0"/>
                <a:ea typeface="Spline Sans Bold" pitchFamily="34" charset="-122"/>
                <a:cs typeface="Spline Sans Bold" pitchFamily="34" charset="-120"/>
              </a:rPr>
              <a:t>Inconsistent Execution</a:t>
            </a:r>
            <a:endParaRPr lang="en-US" sz="1450" dirty="0"/>
          </a:p>
        </p:txBody>
      </p:sp>
      <p:sp>
        <p:nvSpPr>
          <p:cNvPr id="18" name="Text 12"/>
          <p:cNvSpPr/>
          <p:nvPr/>
        </p:nvSpPr>
        <p:spPr>
          <a:xfrm>
            <a:off x="921025" y="5318423"/>
            <a:ext cx="2634886" cy="483394"/>
          </a:xfrm>
          <a:prstGeom prst="rect">
            <a:avLst/>
          </a:prstGeom>
          <a:noFill/>
          <a:ln/>
        </p:spPr>
        <p:txBody>
          <a:bodyPr wrap="square" lIns="0" tIns="0" rIns="0" bIns="0" rtlCol="0" anchor="t">
            <a:normAutofit/>
          </a:bodyPr>
          <a:lstStyle/>
          <a:p>
            <a:pPr marL="0" indent="0" algn="ctr">
              <a:lnSpc>
                <a:spcPct val="120000"/>
              </a:lnSpc>
              <a:buNone/>
            </a:pPr>
            <a:r>
              <a:rPr lang="en-US" sz="1300" dirty="0">
                <a:solidFill>
                  <a:srgbClr val="E0E4E6"/>
                </a:solidFill>
                <a:latin typeface="Barlow" pitchFamily="34" charset="0"/>
                <a:ea typeface="Barlow" pitchFamily="34" charset="-122"/>
                <a:cs typeface="Barlow" pitchFamily="34" charset="-120"/>
              </a:rPr>
              <a:t>Quality and delivery standards vary widely, risking brand equity.</a:t>
            </a:r>
            <a:endParaRPr lang="en-US" sz="1300" dirty="0"/>
          </a:p>
        </p:txBody>
      </p:sp>
      <p:pic>
        <p:nvPicPr>
          <p:cNvPr id="19"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876975" y="4333478"/>
            <a:ext cx="3008634" cy="1655167"/>
          </a:xfrm>
          <a:prstGeom prst="rect">
            <a:avLst/>
          </a:prstGeom>
        </p:spPr>
      </p:pic>
      <p:sp>
        <p:nvSpPr>
          <p:cNvPr id="20" name="Text 13"/>
          <p:cNvSpPr/>
          <p:nvPr/>
        </p:nvSpPr>
        <p:spPr>
          <a:xfrm>
            <a:off x="5280587" y="4459288"/>
            <a:ext cx="201310" cy="251718"/>
          </a:xfrm>
          <a:prstGeom prst="rect">
            <a:avLst/>
          </a:prstGeom>
          <a:noFill/>
          <a:ln/>
        </p:spPr>
        <p:txBody>
          <a:bodyPr wrap="none" lIns="0" tIns="0" rIns="0" bIns="0" rtlCol="0" anchor="ctr"/>
          <a:lstStyle/>
          <a:p>
            <a:pPr marL="0" indent="0" algn="ctr">
              <a:lnSpc>
                <a:spcPct val="100000"/>
              </a:lnSpc>
              <a:buNone/>
            </a:pPr>
            <a:r>
              <a:rPr lang="en-US" sz="1550" b="1" dirty="0">
                <a:solidFill>
                  <a:srgbClr val="000000"/>
                </a:solidFill>
                <a:latin typeface="Spline Sans Bold" pitchFamily="34" charset="0"/>
                <a:ea typeface="Spline Sans Bold" pitchFamily="34" charset="-122"/>
                <a:cs typeface="Spline Sans Bold" pitchFamily="34" charset="-120"/>
              </a:rPr>
              <a:t>4</a:t>
            </a:r>
            <a:endParaRPr lang="en-US" sz="1550" dirty="0"/>
          </a:p>
        </p:txBody>
      </p:sp>
      <p:sp>
        <p:nvSpPr>
          <p:cNvPr id="21" name="Text 14"/>
          <p:cNvSpPr/>
          <p:nvPr/>
        </p:nvSpPr>
        <p:spPr>
          <a:xfrm>
            <a:off x="4350733" y="5004792"/>
            <a:ext cx="2061119" cy="233164"/>
          </a:xfrm>
          <a:prstGeom prst="rect">
            <a:avLst/>
          </a:prstGeom>
          <a:noFill/>
          <a:ln/>
        </p:spPr>
        <p:txBody>
          <a:bodyPr wrap="none" lIns="0" tIns="0" rIns="0" bIns="0" rtlCol="0" anchor="t"/>
          <a:lstStyle/>
          <a:p>
            <a:pPr marL="0" indent="0" algn="ctr">
              <a:lnSpc>
                <a:spcPct val="104000"/>
              </a:lnSpc>
              <a:buNone/>
            </a:pPr>
            <a:r>
              <a:rPr lang="en-US" sz="1450" b="1" dirty="0">
                <a:solidFill>
                  <a:srgbClr val="E0E4E6"/>
                </a:solidFill>
                <a:latin typeface="Spline Sans Bold" pitchFamily="34" charset="0"/>
                <a:ea typeface="Spline Sans Bold" pitchFamily="34" charset="-122"/>
                <a:cs typeface="Spline Sans Bold" pitchFamily="34" charset="-120"/>
              </a:rPr>
              <a:t>Limited Local Oversight</a:t>
            </a:r>
            <a:endParaRPr lang="en-US" sz="1450" dirty="0"/>
          </a:p>
        </p:txBody>
      </p:sp>
      <p:sp>
        <p:nvSpPr>
          <p:cNvPr id="22" name="Text 15"/>
          <p:cNvSpPr/>
          <p:nvPr/>
        </p:nvSpPr>
        <p:spPr>
          <a:xfrm>
            <a:off x="4063799" y="5318423"/>
            <a:ext cx="2634986" cy="483394"/>
          </a:xfrm>
          <a:prstGeom prst="rect">
            <a:avLst/>
          </a:prstGeom>
          <a:noFill/>
          <a:ln/>
        </p:spPr>
        <p:txBody>
          <a:bodyPr wrap="square" lIns="0" tIns="0" rIns="0" bIns="0" rtlCol="0" anchor="t">
            <a:normAutofit/>
          </a:bodyPr>
          <a:lstStyle/>
          <a:p>
            <a:pPr marL="0" indent="0" algn="ctr">
              <a:lnSpc>
                <a:spcPct val="120000"/>
              </a:lnSpc>
              <a:buNone/>
            </a:pPr>
            <a:r>
              <a:rPr lang="en-US" sz="1300" dirty="0">
                <a:solidFill>
                  <a:srgbClr val="E0E4E6"/>
                </a:solidFill>
                <a:latin typeface="Barlow" pitchFamily="34" charset="0"/>
                <a:ea typeface="Barlow" pitchFamily="34" charset="-122"/>
                <a:cs typeface="Barlow" pitchFamily="34" charset="-120"/>
              </a:rPr>
              <a:t>Global brands lack on-ground presence for real-time governance.</a:t>
            </a:r>
            <a:endParaRPr lang="en-US" sz="1300" dirty="0"/>
          </a:p>
        </p:txBody>
      </p:sp>
    </p:spTree>
    <p:extLst>
      <p:ext uri="{BB962C8B-B14F-4D97-AF65-F5344CB8AC3E}">
        <p14:creationId xmlns:p14="http://schemas.microsoft.com/office/powerpoint/2010/main" val="39501716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TotalTime>
  <Words>2871</Words>
  <Application>Microsoft Office PowerPoint</Application>
  <PresentationFormat>Widescreen</PresentationFormat>
  <Paragraphs>293</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Spline Sans Bold</vt:lpstr>
      <vt:lpstr>Barlow</vt:lpstr>
      <vt:lpstr>Spline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Rakesh Laddha</dc:creator>
  <cp:lastModifiedBy>Rakesh Laddha</cp:lastModifiedBy>
  <cp:revision>8</cp:revision>
  <dcterms:created xsi:type="dcterms:W3CDTF">2026-06-11T10:16:49Z</dcterms:created>
  <dcterms:modified xsi:type="dcterms:W3CDTF">2026-06-12T09:02:57Z</dcterms:modified>
</cp:coreProperties>
</file>